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256" r:id="rId2"/>
    <p:sldId id="306" r:id="rId3"/>
    <p:sldId id="307" r:id="rId4"/>
    <p:sldId id="300" r:id="rId5"/>
    <p:sldId id="301" r:id="rId6"/>
    <p:sldId id="302" r:id="rId7"/>
    <p:sldId id="303" r:id="rId8"/>
    <p:sldId id="304" r:id="rId9"/>
    <p:sldId id="305" r:id="rId10"/>
    <p:sldId id="258" r:id="rId11"/>
    <p:sldId id="282" r:id="rId12"/>
    <p:sldId id="285" r:id="rId13"/>
    <p:sldId id="287" r:id="rId14"/>
    <p:sldId id="283" r:id="rId15"/>
    <p:sldId id="286" r:id="rId16"/>
    <p:sldId id="288" r:id="rId17"/>
    <p:sldId id="294" r:id="rId18"/>
    <p:sldId id="308" r:id="rId19"/>
    <p:sldId id="270" r:id="rId20"/>
    <p:sldId id="280" r:id="rId21"/>
    <p:sldId id="277" r:id="rId22"/>
    <p:sldId id="281" r:id="rId23"/>
    <p:sldId id="278" r:id="rId24"/>
    <p:sldId id="265" r:id="rId25"/>
    <p:sldId id="295" r:id="rId26"/>
    <p:sldId id="296" r:id="rId27"/>
    <p:sldId id="297" r:id="rId28"/>
    <p:sldId id="298" r:id="rId29"/>
    <p:sldId id="299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D7E4BD"/>
    <a:srgbClr val="000000"/>
    <a:srgbClr val="8EB4E3"/>
    <a:srgbClr val="C6D9F1"/>
    <a:srgbClr val="E6B9B8"/>
    <a:srgbClr val="C3D69B"/>
    <a:srgbClr val="FFFF00"/>
    <a:srgbClr val="4F81BD"/>
    <a:srgbClr val="FCD5B5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448" autoAdjust="0"/>
  </p:normalViewPr>
  <p:slideViewPr>
    <p:cSldViewPr>
      <p:cViewPr>
        <p:scale>
          <a:sx n="50" d="100"/>
          <a:sy n="50" d="100"/>
        </p:scale>
        <p:origin x="-1956" y="-1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502F7-1D60-43AE-8C55-B7260D43AA53}" type="datetimeFigureOut">
              <a:rPr lang="en-US" smtClean="0"/>
              <a:pPr/>
              <a:t>3/11/2014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750A2B-CC04-440E-9B4E-17FFC854AA5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750A2B-CC04-440E-9B4E-17FFC854AA5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5A8B4-56AE-4886-915A-81BE027100F8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40109-A2CB-47F3-A73B-A18EA9014398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F208D-E4C4-4E6B-9CCB-DF0E54C8569B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370F-E9B1-4D57-8F24-AF643FDFFF4B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899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29DBEAB4-F2AB-4B0C-9AD1-49080ED9CDA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 advTm="15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C8786-CA99-436C-8603-0ED760E08950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59AE3-5797-45DE-AD67-A4A986C333D9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C9C41-C949-4029-A576-FF12CA85AC8B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A07DF-DF25-427C-A08E-0338A56DD156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427F4-97C5-4745-8CA7-2011DA86CDFE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1BB0A-B1FE-4CAA-B689-1D7A767B4D8B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0132D-16BC-40E7-9F9F-B1EAFF65AA60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9ED5B-B110-48D5-B5C7-F98534A227C0}" type="datetime1">
              <a:rPr lang="en-US" smtClean="0"/>
              <a:pPr/>
              <a:t>3/11/2014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BEAB4-F2AB-4B0C-9AD1-49080ED9CD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kareer\pics\profissional\Leon-wallpaper-leon-1994-movie-24520504-1920-1080.jpg"/>
          <p:cNvPicPr>
            <a:picLocks noChangeAspect="1" noChangeArrowheads="1"/>
          </p:cNvPicPr>
          <p:nvPr/>
        </p:nvPicPr>
        <p:blipFill>
          <a:blip r:embed="rId3" cstate="print"/>
          <a:srcRect r="25025"/>
          <a:stretch>
            <a:fillRect/>
          </a:stretch>
        </p:blipFill>
        <p:spPr bwMode="auto">
          <a:xfrm>
            <a:off x="0" y="0"/>
            <a:ext cx="9144000" cy="686030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472" y="1"/>
            <a:ext cx="3357586" cy="3000371"/>
          </a:xfrm>
        </p:spPr>
        <p:txBody>
          <a:bodyPr/>
          <a:lstStyle/>
          <a:p>
            <a:r>
              <a:rPr lang="fa-IR" sz="7200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حرفه‌اي‌ها</a:t>
            </a:r>
            <a:r>
              <a:rPr lang="fa-IR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 چگونه به معراج مي‌روند؟</a:t>
            </a:r>
            <a:endParaRPr lang="en-US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42982" y="5429264"/>
            <a:ext cx="6400800" cy="1752600"/>
          </a:xfrm>
        </p:spPr>
        <p:txBody>
          <a:bodyPr/>
          <a:lstStyle/>
          <a:p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مهدي ناصري</a:t>
            </a:r>
          </a:p>
          <a:p>
            <a:r>
              <a:rPr lang="en-US" dirty="0" err="1" smtClean="0">
                <a:solidFill>
                  <a:schemeClr val="bg1"/>
                </a:solidFill>
                <a:cs typeface="B Yekan" pitchFamily="2" charset="-78"/>
              </a:rPr>
              <a:t>about.me</a:t>
            </a:r>
            <a:r>
              <a:rPr lang="en-US" dirty="0" smtClean="0">
                <a:solidFill>
                  <a:schemeClr val="bg1"/>
                </a:solidFill>
                <a:cs typeface="B Yekan" pitchFamily="2" charset="-78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cs typeface="B Yekan" pitchFamily="2" charset="-78"/>
              </a:rPr>
              <a:t>mahdi.nasseri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reer\pics\BoredSafety.jpg"/>
          <p:cNvPicPr>
            <a:picLocks noChangeAspect="1" noChangeArrowheads="1"/>
          </p:cNvPicPr>
          <p:nvPr/>
        </p:nvPicPr>
        <p:blipFill>
          <a:blip r:embed="rId3" cstate="print"/>
          <a:srcRect l="14868" t="9259" r="6168"/>
          <a:stretch>
            <a:fillRect/>
          </a:stretch>
        </p:blipFill>
        <p:spPr bwMode="auto">
          <a:xfrm>
            <a:off x="0" y="0"/>
            <a:ext cx="9144032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"/>
            <a:ext cx="9144000" cy="1143000"/>
          </a:xfrm>
          <a:solidFill>
            <a:srgbClr val="FF0000"/>
          </a:solidFill>
        </p:spPr>
        <p:txBody>
          <a:bodyPr>
            <a:normAutofit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چه حسي نسبت به فعاليت حرفه‌اي خود داريد؟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1988457" y="3788229"/>
            <a:ext cx="2569029" cy="2598057"/>
          </a:xfrm>
          <a:custGeom>
            <a:avLst/>
            <a:gdLst>
              <a:gd name="connsiteX0" fmla="*/ 2569029 w 2569029"/>
              <a:gd name="connsiteY0" fmla="*/ 0 h 2598057"/>
              <a:gd name="connsiteX1" fmla="*/ 14514 w 2569029"/>
              <a:gd name="connsiteY1" fmla="*/ 1059542 h 2598057"/>
              <a:gd name="connsiteX2" fmla="*/ 0 w 2569029"/>
              <a:gd name="connsiteY2" fmla="*/ 2598057 h 2598057"/>
              <a:gd name="connsiteX3" fmla="*/ 1436914 w 2569029"/>
              <a:gd name="connsiteY3" fmla="*/ 2598057 h 2598057"/>
              <a:gd name="connsiteX4" fmla="*/ 2569029 w 2569029"/>
              <a:gd name="connsiteY4" fmla="*/ 0 h 259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9029" h="2598057">
                <a:moveTo>
                  <a:pt x="2569029" y="0"/>
                </a:moveTo>
                <a:lnTo>
                  <a:pt x="14514" y="1059542"/>
                </a:lnTo>
                <a:lnTo>
                  <a:pt x="0" y="2598057"/>
                </a:lnTo>
                <a:lnTo>
                  <a:pt x="1436914" y="2598057"/>
                </a:lnTo>
                <a:lnTo>
                  <a:pt x="2569029" y="0"/>
                </a:lnTo>
                <a:close/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rPr>
              <a:t>Apathy</a:t>
            </a:r>
          </a:p>
          <a:p>
            <a:pPr algn="ctr"/>
            <a:r>
              <a:rPr lang="fa-IR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rPr>
              <a:t>بي‌علاقه</a:t>
            </a:r>
            <a:endParaRPr lang="en-US" sz="2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بي‌تفاوت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بي‌انگيزه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بي‌اهميت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14" name="TextBox 13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بالا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پایین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پایین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بالا</a:t>
              </a:r>
              <a:endParaRPr lang="en-US" dirty="0">
                <a:cs typeface="B Yekan" pitchFamily="2" charset="-78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ounded Rectangle 2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10" grpId="0" animBg="1"/>
      <p:bldP spid="12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G:\kareer\flow-pics\anxe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071546"/>
            <a:ext cx="9144000" cy="5786454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1988457" y="2743200"/>
            <a:ext cx="2583543" cy="3643086"/>
            <a:chOff x="1988457" y="2743200"/>
            <a:chExt cx="2583543" cy="3643086"/>
          </a:xfrm>
        </p:grpSpPr>
        <p:sp>
          <p:nvSpPr>
            <p:cNvPr id="9" name="Freeform 8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2002971" y="2743200"/>
              <a:ext cx="2569029" cy="2104571"/>
            </a:xfrm>
            <a:custGeom>
              <a:avLst/>
              <a:gdLst>
                <a:gd name="connsiteX0" fmla="*/ 2569029 w 2569029"/>
                <a:gd name="connsiteY0" fmla="*/ 1030514 h 2104571"/>
                <a:gd name="connsiteX1" fmla="*/ 14515 w 2569029"/>
                <a:gd name="connsiteY1" fmla="*/ 0 h 2104571"/>
                <a:gd name="connsiteX2" fmla="*/ 0 w 2569029"/>
                <a:gd name="connsiteY2" fmla="*/ 2104571 h 2104571"/>
                <a:gd name="connsiteX3" fmla="*/ 2569029 w 2569029"/>
                <a:gd name="connsiteY3" fmla="*/ 1030514 h 210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029" h="2104571">
                  <a:moveTo>
                    <a:pt x="2569029" y="1030514"/>
                  </a:moveTo>
                  <a:lnTo>
                    <a:pt x="14515" y="0"/>
                  </a:lnTo>
                  <a:cubicBezTo>
                    <a:pt x="9677" y="701524"/>
                    <a:pt x="4838" y="1403047"/>
                    <a:pt x="0" y="2104571"/>
                  </a:cubicBezTo>
                  <a:lnTo>
                    <a:pt x="2569029" y="1030514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Worry</a:t>
              </a:r>
              <a:endParaRPr lang="fa-IR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نگران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ناامني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استرس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ناكارآمدي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psychotherapisttoronto.org/wp-content/uploads/2012/03/psychotherapist-toronto-anger-manag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32"/>
            <a:ext cx="9144000" cy="6000768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1988457" y="1215145"/>
            <a:ext cx="2583543" cy="5171141"/>
            <a:chOff x="1988457" y="1215145"/>
            <a:chExt cx="2583543" cy="5171141"/>
          </a:xfrm>
        </p:grpSpPr>
        <p:sp>
          <p:nvSpPr>
            <p:cNvPr id="12" name="Freeform 11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2002971" y="2743200"/>
              <a:ext cx="2569029" cy="2104571"/>
            </a:xfrm>
            <a:custGeom>
              <a:avLst/>
              <a:gdLst>
                <a:gd name="connsiteX0" fmla="*/ 2569029 w 2569029"/>
                <a:gd name="connsiteY0" fmla="*/ 1030514 h 2104571"/>
                <a:gd name="connsiteX1" fmla="*/ 14515 w 2569029"/>
                <a:gd name="connsiteY1" fmla="*/ 0 h 2104571"/>
                <a:gd name="connsiteX2" fmla="*/ 0 w 2569029"/>
                <a:gd name="connsiteY2" fmla="*/ 2104571 h 2104571"/>
                <a:gd name="connsiteX3" fmla="*/ 2569029 w 2569029"/>
                <a:gd name="connsiteY3" fmla="*/ 1030514 h 210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029" h="2104571">
                  <a:moveTo>
                    <a:pt x="2569029" y="1030514"/>
                  </a:moveTo>
                  <a:lnTo>
                    <a:pt x="14515" y="0"/>
                  </a:lnTo>
                  <a:cubicBezTo>
                    <a:pt x="9677" y="701524"/>
                    <a:pt x="4838" y="1403047"/>
                    <a:pt x="0" y="2104571"/>
                  </a:cubicBezTo>
                  <a:lnTo>
                    <a:pt x="2569029" y="1030514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Worry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نگران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2000232" y="1215145"/>
              <a:ext cx="2554514" cy="2525485"/>
            </a:xfrm>
            <a:custGeom>
              <a:avLst/>
              <a:gdLst>
                <a:gd name="connsiteX0" fmla="*/ 2554514 w 2554514"/>
                <a:gd name="connsiteY0" fmla="*/ 2525485 h 2525485"/>
                <a:gd name="connsiteX1" fmla="*/ 1436914 w 2554514"/>
                <a:gd name="connsiteY1" fmla="*/ 0 h 2525485"/>
                <a:gd name="connsiteX2" fmla="*/ 0 w 2554514"/>
                <a:gd name="connsiteY2" fmla="*/ 0 h 2525485"/>
                <a:gd name="connsiteX3" fmla="*/ 14514 w 2554514"/>
                <a:gd name="connsiteY3" fmla="*/ 1524000 h 2525485"/>
                <a:gd name="connsiteX4" fmla="*/ 2554514 w 2554514"/>
                <a:gd name="connsiteY4" fmla="*/ 2525485 h 252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514" h="2525485">
                  <a:moveTo>
                    <a:pt x="2554514" y="2525485"/>
                  </a:moveTo>
                  <a:lnTo>
                    <a:pt x="1436914" y="0"/>
                  </a:lnTo>
                  <a:lnTo>
                    <a:pt x="0" y="0"/>
                  </a:lnTo>
                  <a:lnTo>
                    <a:pt x="14514" y="1524000"/>
                  </a:lnTo>
                  <a:lnTo>
                    <a:pt x="2554514" y="2525485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Anxiety</a:t>
              </a: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تشويش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</p:grpSp>
      <p:sp>
        <p:nvSpPr>
          <p:cNvPr id="15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خودخوري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تهديدآميز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درماندگي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-32" y="378621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آشفتگي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-32" y="4643446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اضطراب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3" name="TextBox 22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ounded Rectangle 30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4" descr="http://i.livescience.com/images/i/000/055/350/i02/man-smell-130731.jpg?1375276750"/>
          <p:cNvPicPr>
            <a:picLocks noChangeAspect="1" noChangeArrowheads="1"/>
          </p:cNvPicPr>
          <p:nvPr/>
        </p:nvPicPr>
        <p:blipFill>
          <a:blip r:embed="rId3" cstate="print"/>
          <a:srcRect t="13607" r="80420"/>
          <a:stretch>
            <a:fillRect/>
          </a:stretch>
        </p:blipFill>
        <p:spPr bwMode="auto">
          <a:xfrm flipH="1">
            <a:off x="0" y="1142984"/>
            <a:ext cx="1857356" cy="5715016"/>
          </a:xfrm>
          <a:prstGeom prst="rect">
            <a:avLst/>
          </a:prstGeom>
          <a:noFill/>
        </p:spPr>
      </p:pic>
      <p:pic>
        <p:nvPicPr>
          <p:cNvPr id="33794" name="Picture 2" descr="http://i.livescience.com/images/i/000/055/350/i02/man-smell-130731.jpg?1375276750"/>
          <p:cNvPicPr>
            <a:picLocks noChangeAspect="1" noChangeArrowheads="1"/>
          </p:cNvPicPr>
          <p:nvPr/>
        </p:nvPicPr>
        <p:blipFill>
          <a:blip r:embed="rId3" cstate="print"/>
          <a:srcRect r="20312"/>
          <a:stretch>
            <a:fillRect/>
          </a:stretch>
        </p:blipFill>
        <p:spPr bwMode="auto">
          <a:xfrm>
            <a:off x="1857356" y="730133"/>
            <a:ext cx="7286644" cy="6127867"/>
          </a:xfrm>
          <a:prstGeom prst="rect">
            <a:avLst/>
          </a:prstGeom>
          <a:noFill/>
        </p:spPr>
      </p:pic>
      <p:grpSp>
        <p:nvGrpSpPr>
          <p:cNvPr id="38" name="Group 37"/>
          <p:cNvGrpSpPr/>
          <p:nvPr/>
        </p:nvGrpSpPr>
        <p:grpSpPr>
          <a:xfrm>
            <a:off x="1988457" y="1188720"/>
            <a:ext cx="3696063" cy="5197566"/>
            <a:chOff x="1988457" y="1188720"/>
            <a:chExt cx="3696063" cy="5197566"/>
          </a:xfrm>
        </p:grpSpPr>
        <p:sp>
          <p:nvSpPr>
            <p:cNvPr id="39" name="Freeform 38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2002971" y="2743200"/>
              <a:ext cx="2569029" cy="2104571"/>
            </a:xfrm>
            <a:custGeom>
              <a:avLst/>
              <a:gdLst>
                <a:gd name="connsiteX0" fmla="*/ 2569029 w 2569029"/>
                <a:gd name="connsiteY0" fmla="*/ 1030514 h 2104571"/>
                <a:gd name="connsiteX1" fmla="*/ 14515 w 2569029"/>
                <a:gd name="connsiteY1" fmla="*/ 0 h 2104571"/>
                <a:gd name="connsiteX2" fmla="*/ 0 w 2569029"/>
                <a:gd name="connsiteY2" fmla="*/ 2104571 h 2104571"/>
                <a:gd name="connsiteX3" fmla="*/ 2569029 w 2569029"/>
                <a:gd name="connsiteY3" fmla="*/ 1030514 h 210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029" h="2104571">
                  <a:moveTo>
                    <a:pt x="2569029" y="1030514"/>
                  </a:moveTo>
                  <a:lnTo>
                    <a:pt x="14515" y="0"/>
                  </a:lnTo>
                  <a:cubicBezTo>
                    <a:pt x="9677" y="701524"/>
                    <a:pt x="4838" y="1403047"/>
                    <a:pt x="0" y="2104571"/>
                  </a:cubicBezTo>
                  <a:lnTo>
                    <a:pt x="2569029" y="1030514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Worry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نگران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>
              <a:off x="2000232" y="1215145"/>
              <a:ext cx="2554514" cy="2525485"/>
            </a:xfrm>
            <a:custGeom>
              <a:avLst/>
              <a:gdLst>
                <a:gd name="connsiteX0" fmla="*/ 2554514 w 2554514"/>
                <a:gd name="connsiteY0" fmla="*/ 2525485 h 2525485"/>
                <a:gd name="connsiteX1" fmla="*/ 1436914 w 2554514"/>
                <a:gd name="connsiteY1" fmla="*/ 0 h 2525485"/>
                <a:gd name="connsiteX2" fmla="*/ 0 w 2554514"/>
                <a:gd name="connsiteY2" fmla="*/ 0 h 2525485"/>
                <a:gd name="connsiteX3" fmla="*/ 14514 w 2554514"/>
                <a:gd name="connsiteY3" fmla="*/ 1524000 h 2525485"/>
                <a:gd name="connsiteX4" fmla="*/ 2554514 w 2554514"/>
                <a:gd name="connsiteY4" fmla="*/ 2525485 h 252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514" h="2525485">
                  <a:moveTo>
                    <a:pt x="2554514" y="2525485"/>
                  </a:moveTo>
                  <a:lnTo>
                    <a:pt x="1436914" y="0"/>
                  </a:lnTo>
                  <a:lnTo>
                    <a:pt x="0" y="0"/>
                  </a:lnTo>
                  <a:lnTo>
                    <a:pt x="14514" y="1524000"/>
                  </a:lnTo>
                  <a:lnTo>
                    <a:pt x="2554514" y="2525485"/>
                  </a:lnTo>
                  <a:close/>
                </a:path>
              </a:pathLst>
            </a:custGeom>
            <a:solidFill>
              <a:srgbClr val="E6B9B8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Anxiety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تشويش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42" name="Freeform 41"/>
            <p:cNvSpPr/>
            <p:nvPr/>
          </p:nvSpPr>
          <p:spPr>
            <a:xfrm>
              <a:off x="3429000" y="1188720"/>
              <a:ext cx="2255520" cy="2590800"/>
            </a:xfrm>
            <a:custGeom>
              <a:avLst/>
              <a:gdLst>
                <a:gd name="connsiteX0" fmla="*/ 0 w 2255520"/>
                <a:gd name="connsiteY0" fmla="*/ 0 h 2590800"/>
                <a:gd name="connsiteX1" fmla="*/ 2255520 w 2255520"/>
                <a:gd name="connsiteY1" fmla="*/ 30480 h 2590800"/>
                <a:gd name="connsiteX2" fmla="*/ 1143000 w 2255520"/>
                <a:gd name="connsiteY2" fmla="*/ 2590800 h 2590800"/>
                <a:gd name="connsiteX3" fmla="*/ 0 w 2255520"/>
                <a:gd name="connsiteY3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520" h="2590800">
                  <a:moveTo>
                    <a:pt x="0" y="0"/>
                  </a:moveTo>
                  <a:lnTo>
                    <a:pt x="2255520" y="30480"/>
                  </a:lnTo>
                  <a:lnTo>
                    <a:pt x="114300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Arousal</a:t>
              </a: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انگيخته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13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درگيري احساسي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كارايي متوسط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منفعل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-32" y="378621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رو به رشد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G:\kareer\pics\Anxiety.jpg"/>
          <p:cNvPicPr>
            <a:picLocks noChangeAspect="1" noChangeArrowheads="1"/>
          </p:cNvPicPr>
          <p:nvPr/>
        </p:nvPicPr>
        <p:blipFill>
          <a:blip r:embed="rId3" cstate="print"/>
          <a:srcRect l="11190"/>
          <a:stretch>
            <a:fillRect/>
          </a:stretch>
        </p:blipFill>
        <p:spPr bwMode="auto">
          <a:xfrm>
            <a:off x="857224" y="642942"/>
            <a:ext cx="8286744" cy="6215058"/>
          </a:xfrm>
          <a:prstGeom prst="rect">
            <a:avLst/>
          </a:prstGeom>
          <a:noFill/>
        </p:spPr>
      </p:pic>
      <p:grpSp>
        <p:nvGrpSpPr>
          <p:cNvPr id="10" name="Group 9"/>
          <p:cNvGrpSpPr/>
          <p:nvPr/>
        </p:nvGrpSpPr>
        <p:grpSpPr>
          <a:xfrm>
            <a:off x="1988457" y="3788229"/>
            <a:ext cx="3675181" cy="2600071"/>
            <a:chOff x="1988457" y="3788229"/>
            <a:chExt cx="3675181" cy="2600071"/>
          </a:xfrm>
        </p:grpSpPr>
        <p:sp>
          <p:nvSpPr>
            <p:cNvPr id="11" name="Freeform 10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446218" y="3812740"/>
              <a:ext cx="2217420" cy="2575560"/>
            </a:xfrm>
            <a:custGeom>
              <a:avLst/>
              <a:gdLst>
                <a:gd name="connsiteX0" fmla="*/ 1135380 w 2217420"/>
                <a:gd name="connsiteY0" fmla="*/ 0 h 2575560"/>
                <a:gd name="connsiteX1" fmla="*/ 0 w 2217420"/>
                <a:gd name="connsiteY1" fmla="*/ 2575560 h 2575560"/>
                <a:gd name="connsiteX2" fmla="*/ 2217420 w 2217420"/>
                <a:gd name="connsiteY2" fmla="*/ 2545080 h 2575560"/>
                <a:gd name="connsiteX3" fmla="*/ 1135380 w 2217420"/>
                <a:gd name="connsiteY3" fmla="*/ 0 h 257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420" h="2575560">
                  <a:moveTo>
                    <a:pt x="1135380" y="0"/>
                  </a:moveTo>
                  <a:lnTo>
                    <a:pt x="0" y="2575560"/>
                  </a:lnTo>
                  <a:lnTo>
                    <a:pt x="2217420" y="2545080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Boredom</a:t>
              </a:r>
              <a:endParaRPr lang="fa-IR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خسته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002971" y="2743200"/>
            <a:ext cx="2569029" cy="2104571"/>
          </a:xfrm>
          <a:custGeom>
            <a:avLst/>
            <a:gdLst>
              <a:gd name="connsiteX0" fmla="*/ 2569029 w 2569029"/>
              <a:gd name="connsiteY0" fmla="*/ 1030514 h 2104571"/>
              <a:gd name="connsiteX1" fmla="*/ 14515 w 2569029"/>
              <a:gd name="connsiteY1" fmla="*/ 0 h 2104571"/>
              <a:gd name="connsiteX2" fmla="*/ 0 w 2569029"/>
              <a:gd name="connsiteY2" fmla="*/ 2104571 h 2104571"/>
              <a:gd name="connsiteX3" fmla="*/ 2569029 w 2569029"/>
              <a:gd name="connsiteY3" fmla="*/ 1030514 h 210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9029" h="2104571">
                <a:moveTo>
                  <a:pt x="2569029" y="1030514"/>
                </a:moveTo>
                <a:lnTo>
                  <a:pt x="14515" y="0"/>
                </a:lnTo>
                <a:cubicBezTo>
                  <a:pt x="9677" y="701524"/>
                  <a:pt x="4838" y="1403047"/>
                  <a:pt x="0" y="2104571"/>
                </a:cubicBezTo>
                <a:lnTo>
                  <a:pt x="2569029" y="1030514"/>
                </a:lnTo>
                <a:close/>
              </a:path>
            </a:pathLst>
          </a:custGeom>
          <a:solidFill>
            <a:srgbClr val="8EB4E3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cs typeface="B Yekan" pitchFamily="2" charset="-78"/>
              </a:rPr>
              <a:t>Worry</a:t>
            </a:r>
            <a:endParaRPr lang="fa-IR" sz="2000" b="1" dirty="0" smtClean="0">
              <a:solidFill>
                <a:srgbClr val="002060"/>
              </a:solidFill>
              <a:cs typeface="B Yekan" pitchFamily="2" charset="-78"/>
            </a:endParaRPr>
          </a:p>
          <a:p>
            <a:pPr algn="ctr"/>
            <a:r>
              <a:rPr lang="fa-IR" sz="2000" b="1" dirty="0" smtClean="0">
                <a:solidFill>
                  <a:srgbClr val="002060"/>
                </a:solidFill>
                <a:cs typeface="B Yekan" pitchFamily="2" charset="-78"/>
              </a:rPr>
              <a:t>نگران</a:t>
            </a:r>
            <a:endParaRPr lang="en-US" sz="2000" b="1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000232" y="1215145"/>
            <a:ext cx="2554514" cy="2525485"/>
          </a:xfrm>
          <a:custGeom>
            <a:avLst/>
            <a:gdLst>
              <a:gd name="connsiteX0" fmla="*/ 2554514 w 2554514"/>
              <a:gd name="connsiteY0" fmla="*/ 2525485 h 2525485"/>
              <a:gd name="connsiteX1" fmla="*/ 1436914 w 2554514"/>
              <a:gd name="connsiteY1" fmla="*/ 0 h 2525485"/>
              <a:gd name="connsiteX2" fmla="*/ 0 w 2554514"/>
              <a:gd name="connsiteY2" fmla="*/ 0 h 2525485"/>
              <a:gd name="connsiteX3" fmla="*/ 14514 w 2554514"/>
              <a:gd name="connsiteY3" fmla="*/ 1524000 h 2525485"/>
              <a:gd name="connsiteX4" fmla="*/ 2554514 w 2554514"/>
              <a:gd name="connsiteY4" fmla="*/ 2525485 h 25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4514" h="2525485">
                <a:moveTo>
                  <a:pt x="2554514" y="2525485"/>
                </a:moveTo>
                <a:lnTo>
                  <a:pt x="1436914" y="0"/>
                </a:lnTo>
                <a:lnTo>
                  <a:pt x="0" y="0"/>
                </a:lnTo>
                <a:lnTo>
                  <a:pt x="14514" y="1524000"/>
                </a:lnTo>
                <a:lnTo>
                  <a:pt x="2554514" y="2525485"/>
                </a:lnTo>
                <a:close/>
              </a:path>
            </a:pathLst>
          </a:custGeom>
          <a:solidFill>
            <a:srgbClr val="E6B9B8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cs typeface="B Yekan" pitchFamily="2" charset="-78"/>
              </a:rPr>
              <a:t>Anxiety</a:t>
            </a:r>
          </a:p>
          <a:p>
            <a:pPr algn="ctr"/>
            <a:r>
              <a:rPr lang="fa-IR" sz="2000" b="1" dirty="0" smtClean="0">
                <a:solidFill>
                  <a:srgbClr val="002060"/>
                </a:solidFill>
                <a:cs typeface="B Yekan" pitchFamily="2" charset="-78"/>
              </a:rPr>
              <a:t>تشويش</a:t>
            </a:r>
            <a:endParaRPr lang="en-US" sz="2000" b="1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عدم جذابيت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كسالت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عدم تمركز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3429000" y="1188720"/>
            <a:ext cx="2255520" cy="2590800"/>
          </a:xfrm>
          <a:custGeom>
            <a:avLst/>
            <a:gdLst>
              <a:gd name="connsiteX0" fmla="*/ 0 w 2255520"/>
              <a:gd name="connsiteY0" fmla="*/ 0 h 2590800"/>
              <a:gd name="connsiteX1" fmla="*/ 2255520 w 2255520"/>
              <a:gd name="connsiteY1" fmla="*/ 30480 h 2590800"/>
              <a:gd name="connsiteX2" fmla="*/ 1143000 w 2255520"/>
              <a:gd name="connsiteY2" fmla="*/ 2590800 h 2590800"/>
              <a:gd name="connsiteX3" fmla="*/ 0 w 2255520"/>
              <a:gd name="connsiteY3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520" h="2590800">
                <a:moveTo>
                  <a:pt x="0" y="0"/>
                </a:moveTo>
                <a:lnTo>
                  <a:pt x="2255520" y="30480"/>
                </a:lnTo>
                <a:lnTo>
                  <a:pt x="1143000" y="2590800"/>
                </a:lnTo>
                <a:lnTo>
                  <a:pt x="0" y="0"/>
                </a:lnTo>
                <a:close/>
              </a:path>
            </a:pathLst>
          </a:custGeom>
          <a:solidFill>
            <a:srgbClr val="D7E4B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cs typeface="B Yekan" pitchFamily="2" charset="-78"/>
              </a:rPr>
              <a:t>Arousal</a:t>
            </a:r>
          </a:p>
          <a:p>
            <a:pPr algn="ctr"/>
            <a:r>
              <a:rPr lang="fa-IR" sz="2000" b="1" dirty="0" smtClean="0">
                <a:solidFill>
                  <a:srgbClr val="002060"/>
                </a:solidFill>
                <a:cs typeface="B Yekan" pitchFamily="2" charset="-78"/>
              </a:rPr>
              <a:t>انگيخته</a:t>
            </a:r>
            <a:endParaRPr lang="en-US" sz="2000" b="1" dirty="0">
              <a:solidFill>
                <a:srgbClr val="002060"/>
              </a:solidFill>
              <a:cs typeface="B Yekan" pitchFamily="2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2" name="TextBox 21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سطح چالش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بالا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پایین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cs typeface="B Yekan" pitchFamily="2" charset="-78"/>
                </a:rPr>
                <a:t>سطح مهارت</a:t>
              </a:r>
              <a:endParaRPr lang="en-US" dirty="0">
                <a:cs typeface="B Yekan" pitchFamily="2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ounded Rectangle 29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siagroup.files.wordpress.com/2013/07/zurich-swings.jpg"/>
          <p:cNvPicPr>
            <a:picLocks noChangeAspect="1" noChangeArrowheads="1"/>
          </p:cNvPicPr>
          <p:nvPr/>
        </p:nvPicPr>
        <p:blipFill>
          <a:blip r:embed="rId3" cstate="print"/>
          <a:srcRect t="20805" r="2984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7" name="Group 26"/>
          <p:cNvGrpSpPr/>
          <p:nvPr/>
        </p:nvGrpSpPr>
        <p:grpSpPr>
          <a:xfrm>
            <a:off x="1988457" y="1215145"/>
            <a:ext cx="5175395" cy="5173155"/>
            <a:chOff x="1988457" y="1215145"/>
            <a:chExt cx="5175395" cy="5173155"/>
          </a:xfrm>
        </p:grpSpPr>
        <p:sp>
          <p:nvSpPr>
            <p:cNvPr id="28" name="Freeform 27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29" name="Freeform 28"/>
            <p:cNvSpPr/>
            <p:nvPr/>
          </p:nvSpPr>
          <p:spPr>
            <a:xfrm>
              <a:off x="2002971" y="2743200"/>
              <a:ext cx="2569029" cy="2104571"/>
            </a:xfrm>
            <a:custGeom>
              <a:avLst/>
              <a:gdLst>
                <a:gd name="connsiteX0" fmla="*/ 2569029 w 2569029"/>
                <a:gd name="connsiteY0" fmla="*/ 1030514 h 2104571"/>
                <a:gd name="connsiteX1" fmla="*/ 14515 w 2569029"/>
                <a:gd name="connsiteY1" fmla="*/ 0 h 2104571"/>
                <a:gd name="connsiteX2" fmla="*/ 0 w 2569029"/>
                <a:gd name="connsiteY2" fmla="*/ 2104571 h 2104571"/>
                <a:gd name="connsiteX3" fmla="*/ 2569029 w 2569029"/>
                <a:gd name="connsiteY3" fmla="*/ 1030514 h 210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029" h="2104571">
                  <a:moveTo>
                    <a:pt x="2569029" y="1030514"/>
                  </a:moveTo>
                  <a:lnTo>
                    <a:pt x="14515" y="0"/>
                  </a:lnTo>
                  <a:cubicBezTo>
                    <a:pt x="9677" y="701524"/>
                    <a:pt x="4838" y="1403047"/>
                    <a:pt x="0" y="2104571"/>
                  </a:cubicBezTo>
                  <a:lnTo>
                    <a:pt x="2569029" y="1030514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Worry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نگران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>
              <a:off x="2000232" y="1215145"/>
              <a:ext cx="2554514" cy="2525485"/>
            </a:xfrm>
            <a:custGeom>
              <a:avLst/>
              <a:gdLst>
                <a:gd name="connsiteX0" fmla="*/ 2554514 w 2554514"/>
                <a:gd name="connsiteY0" fmla="*/ 2525485 h 2525485"/>
                <a:gd name="connsiteX1" fmla="*/ 1436914 w 2554514"/>
                <a:gd name="connsiteY1" fmla="*/ 0 h 2525485"/>
                <a:gd name="connsiteX2" fmla="*/ 0 w 2554514"/>
                <a:gd name="connsiteY2" fmla="*/ 0 h 2525485"/>
                <a:gd name="connsiteX3" fmla="*/ 14514 w 2554514"/>
                <a:gd name="connsiteY3" fmla="*/ 1524000 h 2525485"/>
                <a:gd name="connsiteX4" fmla="*/ 2554514 w 2554514"/>
                <a:gd name="connsiteY4" fmla="*/ 2525485 h 252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514" h="2525485">
                  <a:moveTo>
                    <a:pt x="2554514" y="2525485"/>
                  </a:moveTo>
                  <a:lnTo>
                    <a:pt x="1436914" y="0"/>
                  </a:lnTo>
                  <a:lnTo>
                    <a:pt x="0" y="0"/>
                  </a:lnTo>
                  <a:lnTo>
                    <a:pt x="14514" y="1524000"/>
                  </a:lnTo>
                  <a:lnTo>
                    <a:pt x="2554514" y="2525485"/>
                  </a:lnTo>
                  <a:close/>
                </a:path>
              </a:pathLst>
            </a:custGeom>
            <a:solidFill>
              <a:srgbClr val="E6B9B8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Anxiety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تشويش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4603532" y="3810000"/>
              <a:ext cx="2560320" cy="2560320"/>
            </a:xfrm>
            <a:custGeom>
              <a:avLst/>
              <a:gdLst>
                <a:gd name="connsiteX0" fmla="*/ 0 w 2560320"/>
                <a:gd name="connsiteY0" fmla="*/ 0 h 2560320"/>
                <a:gd name="connsiteX1" fmla="*/ 1112520 w 2560320"/>
                <a:gd name="connsiteY1" fmla="*/ 2560320 h 2560320"/>
                <a:gd name="connsiteX2" fmla="*/ 2560320 w 2560320"/>
                <a:gd name="connsiteY2" fmla="*/ 2552700 h 2560320"/>
                <a:gd name="connsiteX3" fmla="*/ 2560320 w 2560320"/>
                <a:gd name="connsiteY3" fmla="*/ 1074420 h 2560320"/>
                <a:gd name="connsiteX4" fmla="*/ 0 w 2560320"/>
                <a:gd name="connsiteY4" fmla="*/ 0 h 2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0" h="2560320">
                  <a:moveTo>
                    <a:pt x="0" y="0"/>
                  </a:moveTo>
                  <a:lnTo>
                    <a:pt x="1112520" y="2560320"/>
                  </a:lnTo>
                  <a:lnTo>
                    <a:pt x="2560320" y="2552700"/>
                  </a:lnTo>
                  <a:lnTo>
                    <a:pt x="2560320" y="1074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Relaxation</a:t>
              </a: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راحت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3446218" y="3812740"/>
              <a:ext cx="2217420" cy="2575560"/>
            </a:xfrm>
            <a:custGeom>
              <a:avLst/>
              <a:gdLst>
                <a:gd name="connsiteX0" fmla="*/ 1135380 w 2217420"/>
                <a:gd name="connsiteY0" fmla="*/ 0 h 2575560"/>
                <a:gd name="connsiteX1" fmla="*/ 0 w 2217420"/>
                <a:gd name="connsiteY1" fmla="*/ 2575560 h 2575560"/>
                <a:gd name="connsiteX2" fmla="*/ 2217420 w 2217420"/>
                <a:gd name="connsiteY2" fmla="*/ 2545080 h 2575560"/>
                <a:gd name="connsiteX3" fmla="*/ 1135380 w 2217420"/>
                <a:gd name="connsiteY3" fmla="*/ 0 h 257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420" h="2575560">
                  <a:moveTo>
                    <a:pt x="1135380" y="0"/>
                  </a:moveTo>
                  <a:lnTo>
                    <a:pt x="0" y="2575560"/>
                  </a:lnTo>
                  <a:lnTo>
                    <a:pt x="2217420" y="2545080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Boredom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خسته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15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راحتي كار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استرس پايين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ثبات وضعيت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-32" y="378621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عدم پويايي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3429000" y="1188720"/>
            <a:ext cx="2255520" cy="2590800"/>
          </a:xfrm>
          <a:custGeom>
            <a:avLst/>
            <a:gdLst>
              <a:gd name="connsiteX0" fmla="*/ 0 w 2255520"/>
              <a:gd name="connsiteY0" fmla="*/ 0 h 2590800"/>
              <a:gd name="connsiteX1" fmla="*/ 2255520 w 2255520"/>
              <a:gd name="connsiteY1" fmla="*/ 30480 h 2590800"/>
              <a:gd name="connsiteX2" fmla="*/ 1143000 w 2255520"/>
              <a:gd name="connsiteY2" fmla="*/ 2590800 h 2590800"/>
              <a:gd name="connsiteX3" fmla="*/ 0 w 2255520"/>
              <a:gd name="connsiteY3" fmla="*/ 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5520" h="2590800">
                <a:moveTo>
                  <a:pt x="0" y="0"/>
                </a:moveTo>
                <a:lnTo>
                  <a:pt x="2255520" y="30480"/>
                </a:lnTo>
                <a:lnTo>
                  <a:pt x="1143000" y="2590800"/>
                </a:lnTo>
                <a:lnTo>
                  <a:pt x="0" y="0"/>
                </a:lnTo>
                <a:close/>
              </a:path>
            </a:pathLst>
          </a:custGeom>
          <a:solidFill>
            <a:srgbClr val="D7E4BD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2060"/>
                </a:solidFill>
                <a:cs typeface="B Yekan" pitchFamily="2" charset="-78"/>
              </a:rPr>
              <a:t>Arousal</a:t>
            </a:r>
          </a:p>
          <a:p>
            <a:pPr algn="ctr"/>
            <a:r>
              <a:rPr lang="fa-IR" sz="2000" b="1" dirty="0" smtClean="0">
                <a:solidFill>
                  <a:srgbClr val="002060"/>
                </a:solidFill>
                <a:cs typeface="B Yekan" pitchFamily="2" charset="-78"/>
              </a:rPr>
              <a:t>انگيخته</a:t>
            </a:r>
            <a:endParaRPr lang="en-US" sz="2000" b="1" dirty="0">
              <a:solidFill>
                <a:srgbClr val="002060"/>
              </a:solidFill>
              <a:cs typeface="B Yekan" pitchFamily="2" charset="-78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0" name="TextBox 19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56204" y="167269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ounded Rectangle 3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http://i3.mirror.co.uk/incoming/article1145792.ece/ALTERNATES/s615/Jonah%20Falcon,%20who%20is%20believed%20to%20have%20the%20biggest%20penis%20in%20the%20world-114579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76868"/>
            <a:ext cx="9144000" cy="6081132"/>
          </a:xfrm>
          <a:prstGeom prst="rect">
            <a:avLst/>
          </a:prstGeom>
          <a:noFill/>
        </p:spPr>
      </p:pic>
      <p:grpSp>
        <p:nvGrpSpPr>
          <p:cNvPr id="30" name="Group 29"/>
          <p:cNvGrpSpPr/>
          <p:nvPr/>
        </p:nvGrpSpPr>
        <p:grpSpPr>
          <a:xfrm>
            <a:off x="1988457" y="1188720"/>
            <a:ext cx="5166723" cy="5199580"/>
            <a:chOff x="1988457" y="1188720"/>
            <a:chExt cx="5166723" cy="5199580"/>
          </a:xfrm>
        </p:grpSpPr>
        <p:sp>
          <p:nvSpPr>
            <p:cNvPr id="31" name="Freeform 30"/>
            <p:cNvSpPr/>
            <p:nvPr/>
          </p:nvSpPr>
          <p:spPr>
            <a:xfrm>
              <a:off x="1988457" y="3788229"/>
              <a:ext cx="2569029" cy="2598057"/>
            </a:xfrm>
            <a:custGeom>
              <a:avLst/>
              <a:gdLst>
                <a:gd name="connsiteX0" fmla="*/ 2569029 w 2569029"/>
                <a:gd name="connsiteY0" fmla="*/ 0 h 2598057"/>
                <a:gd name="connsiteX1" fmla="*/ 14514 w 2569029"/>
                <a:gd name="connsiteY1" fmla="*/ 1059542 h 2598057"/>
                <a:gd name="connsiteX2" fmla="*/ 0 w 2569029"/>
                <a:gd name="connsiteY2" fmla="*/ 2598057 h 2598057"/>
                <a:gd name="connsiteX3" fmla="*/ 1436914 w 2569029"/>
                <a:gd name="connsiteY3" fmla="*/ 2598057 h 2598057"/>
                <a:gd name="connsiteX4" fmla="*/ 2569029 w 2569029"/>
                <a:gd name="connsiteY4" fmla="*/ 0 h 2598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9029" h="2598057">
                  <a:moveTo>
                    <a:pt x="2569029" y="0"/>
                  </a:moveTo>
                  <a:lnTo>
                    <a:pt x="14514" y="1059542"/>
                  </a:lnTo>
                  <a:lnTo>
                    <a:pt x="0" y="2598057"/>
                  </a:lnTo>
                  <a:lnTo>
                    <a:pt x="1436914" y="2598057"/>
                  </a:lnTo>
                  <a:lnTo>
                    <a:pt x="2569029" y="0"/>
                  </a:lnTo>
                  <a:close/>
                </a:path>
              </a:pathLst>
            </a:custGeom>
            <a:solidFill>
              <a:srgbClr val="C6D9F1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Apathy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بي‌علاقه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>
              <a:off x="2002971" y="2743200"/>
              <a:ext cx="2569029" cy="2104571"/>
            </a:xfrm>
            <a:custGeom>
              <a:avLst/>
              <a:gdLst>
                <a:gd name="connsiteX0" fmla="*/ 2569029 w 2569029"/>
                <a:gd name="connsiteY0" fmla="*/ 1030514 h 2104571"/>
                <a:gd name="connsiteX1" fmla="*/ 14515 w 2569029"/>
                <a:gd name="connsiteY1" fmla="*/ 0 h 2104571"/>
                <a:gd name="connsiteX2" fmla="*/ 0 w 2569029"/>
                <a:gd name="connsiteY2" fmla="*/ 2104571 h 2104571"/>
                <a:gd name="connsiteX3" fmla="*/ 2569029 w 2569029"/>
                <a:gd name="connsiteY3" fmla="*/ 1030514 h 2104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9029" h="2104571">
                  <a:moveTo>
                    <a:pt x="2569029" y="1030514"/>
                  </a:moveTo>
                  <a:lnTo>
                    <a:pt x="14515" y="0"/>
                  </a:lnTo>
                  <a:cubicBezTo>
                    <a:pt x="9677" y="701524"/>
                    <a:pt x="4838" y="1403047"/>
                    <a:pt x="0" y="2104571"/>
                  </a:cubicBezTo>
                  <a:lnTo>
                    <a:pt x="2569029" y="1030514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Worry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نگران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2000232" y="1215145"/>
              <a:ext cx="2554514" cy="2525485"/>
            </a:xfrm>
            <a:custGeom>
              <a:avLst/>
              <a:gdLst>
                <a:gd name="connsiteX0" fmla="*/ 2554514 w 2554514"/>
                <a:gd name="connsiteY0" fmla="*/ 2525485 h 2525485"/>
                <a:gd name="connsiteX1" fmla="*/ 1436914 w 2554514"/>
                <a:gd name="connsiteY1" fmla="*/ 0 h 2525485"/>
                <a:gd name="connsiteX2" fmla="*/ 0 w 2554514"/>
                <a:gd name="connsiteY2" fmla="*/ 0 h 2525485"/>
                <a:gd name="connsiteX3" fmla="*/ 14514 w 2554514"/>
                <a:gd name="connsiteY3" fmla="*/ 1524000 h 2525485"/>
                <a:gd name="connsiteX4" fmla="*/ 2554514 w 2554514"/>
                <a:gd name="connsiteY4" fmla="*/ 2525485 h 2525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514" h="2525485">
                  <a:moveTo>
                    <a:pt x="2554514" y="2525485"/>
                  </a:moveTo>
                  <a:lnTo>
                    <a:pt x="1436914" y="0"/>
                  </a:lnTo>
                  <a:lnTo>
                    <a:pt x="0" y="0"/>
                  </a:lnTo>
                  <a:lnTo>
                    <a:pt x="14514" y="1524000"/>
                  </a:lnTo>
                  <a:lnTo>
                    <a:pt x="2554514" y="2525485"/>
                  </a:lnTo>
                  <a:close/>
                </a:path>
              </a:pathLst>
            </a:custGeom>
            <a:solidFill>
              <a:srgbClr val="E6B9B8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Anxiety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تشويش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>
              <a:off x="3429000" y="1188720"/>
              <a:ext cx="2255520" cy="2590800"/>
            </a:xfrm>
            <a:custGeom>
              <a:avLst/>
              <a:gdLst>
                <a:gd name="connsiteX0" fmla="*/ 0 w 2255520"/>
                <a:gd name="connsiteY0" fmla="*/ 0 h 2590800"/>
                <a:gd name="connsiteX1" fmla="*/ 2255520 w 2255520"/>
                <a:gd name="connsiteY1" fmla="*/ 30480 h 2590800"/>
                <a:gd name="connsiteX2" fmla="*/ 1143000 w 2255520"/>
                <a:gd name="connsiteY2" fmla="*/ 2590800 h 2590800"/>
                <a:gd name="connsiteX3" fmla="*/ 0 w 2255520"/>
                <a:gd name="connsiteY3" fmla="*/ 0 h 259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55520" h="2590800">
                  <a:moveTo>
                    <a:pt x="0" y="0"/>
                  </a:moveTo>
                  <a:lnTo>
                    <a:pt x="2255520" y="30480"/>
                  </a:lnTo>
                  <a:lnTo>
                    <a:pt x="1143000" y="2590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E4BD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Arousal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انگيخته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594860" y="2750820"/>
              <a:ext cx="2560320" cy="2118360"/>
            </a:xfrm>
            <a:custGeom>
              <a:avLst/>
              <a:gdLst>
                <a:gd name="connsiteX0" fmla="*/ 0 w 2560320"/>
                <a:gd name="connsiteY0" fmla="*/ 1036320 h 2118360"/>
                <a:gd name="connsiteX1" fmla="*/ 2545080 w 2560320"/>
                <a:gd name="connsiteY1" fmla="*/ 2118360 h 2118360"/>
                <a:gd name="connsiteX2" fmla="*/ 2560320 w 2560320"/>
                <a:gd name="connsiteY2" fmla="*/ 0 h 2118360"/>
                <a:gd name="connsiteX3" fmla="*/ 0 w 2560320"/>
                <a:gd name="connsiteY3" fmla="*/ 1036320 h 2118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0320" h="2118360">
                  <a:moveTo>
                    <a:pt x="0" y="1036320"/>
                  </a:moveTo>
                  <a:lnTo>
                    <a:pt x="2545080" y="2118360"/>
                  </a:lnTo>
                  <a:lnTo>
                    <a:pt x="2560320" y="0"/>
                  </a:lnTo>
                  <a:lnTo>
                    <a:pt x="0" y="1036320"/>
                  </a:lnTo>
                  <a:close/>
                </a:path>
              </a:pathLst>
            </a:custGeom>
            <a:solidFill>
              <a:srgbClr val="FF00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glow" dir="tl">
                  <a:rot lat="0" lon="0" rev="5400000"/>
                </a:lightRig>
              </a:scene3d>
              <a:sp3d contourW="12700">
                <a:bevelT w="25400" h="25400"/>
                <a:contourClr>
                  <a:schemeClr val="accent6">
                    <a:shade val="73000"/>
                  </a:schemeClr>
                </a:contourClr>
              </a:sp3d>
            </a:bodyPr>
            <a:lstStyle/>
            <a:p>
              <a:pPr algn="ctr"/>
              <a:r>
                <a:rPr lang="en-US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Control</a:t>
              </a:r>
              <a:endParaRPr lang="fa-IR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rPr>
                <a:t>تحت كنترل</a:t>
              </a:r>
              <a:endParaRPr lang="en-US" sz="2000" b="1" dirty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B Yekan" pitchFamily="2" charset="-78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4579620" y="3810000"/>
              <a:ext cx="2560320" cy="2560320"/>
            </a:xfrm>
            <a:custGeom>
              <a:avLst/>
              <a:gdLst>
                <a:gd name="connsiteX0" fmla="*/ 0 w 2560320"/>
                <a:gd name="connsiteY0" fmla="*/ 0 h 2560320"/>
                <a:gd name="connsiteX1" fmla="*/ 1112520 w 2560320"/>
                <a:gd name="connsiteY1" fmla="*/ 2560320 h 2560320"/>
                <a:gd name="connsiteX2" fmla="*/ 2560320 w 2560320"/>
                <a:gd name="connsiteY2" fmla="*/ 2552700 h 2560320"/>
                <a:gd name="connsiteX3" fmla="*/ 2560320 w 2560320"/>
                <a:gd name="connsiteY3" fmla="*/ 1074420 h 2560320"/>
                <a:gd name="connsiteX4" fmla="*/ 0 w 2560320"/>
                <a:gd name="connsiteY4" fmla="*/ 0 h 2560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0320" h="2560320">
                  <a:moveTo>
                    <a:pt x="0" y="0"/>
                  </a:moveTo>
                  <a:lnTo>
                    <a:pt x="1112520" y="2560320"/>
                  </a:lnTo>
                  <a:lnTo>
                    <a:pt x="2560320" y="2552700"/>
                  </a:lnTo>
                  <a:lnTo>
                    <a:pt x="2560320" y="10744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B9B8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Relaxation</a:t>
              </a: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راحت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3446218" y="3812740"/>
              <a:ext cx="2217420" cy="2575560"/>
            </a:xfrm>
            <a:custGeom>
              <a:avLst/>
              <a:gdLst>
                <a:gd name="connsiteX0" fmla="*/ 1135380 w 2217420"/>
                <a:gd name="connsiteY0" fmla="*/ 0 h 2575560"/>
                <a:gd name="connsiteX1" fmla="*/ 0 w 2217420"/>
                <a:gd name="connsiteY1" fmla="*/ 2575560 h 2575560"/>
                <a:gd name="connsiteX2" fmla="*/ 2217420 w 2217420"/>
                <a:gd name="connsiteY2" fmla="*/ 2545080 h 2575560"/>
                <a:gd name="connsiteX3" fmla="*/ 1135380 w 2217420"/>
                <a:gd name="connsiteY3" fmla="*/ 0 h 257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17420" h="2575560">
                  <a:moveTo>
                    <a:pt x="1135380" y="0"/>
                  </a:moveTo>
                  <a:lnTo>
                    <a:pt x="0" y="2575560"/>
                  </a:lnTo>
                  <a:lnTo>
                    <a:pt x="2217420" y="2545080"/>
                  </a:lnTo>
                  <a:lnTo>
                    <a:pt x="1135380" y="0"/>
                  </a:lnTo>
                  <a:close/>
                </a:path>
              </a:pathLst>
            </a:custGeom>
            <a:solidFill>
              <a:srgbClr val="8EB4E3">
                <a:alpha val="69804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cs typeface="B Yekan" pitchFamily="2" charset="-78"/>
                </a:rPr>
                <a:t>Boredom</a:t>
              </a:r>
              <a:endParaRPr lang="fa-IR" sz="2000" b="1" dirty="0" smtClean="0">
                <a:solidFill>
                  <a:srgbClr val="002060"/>
                </a:solidFill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cs typeface="B Yekan" pitchFamily="2" charset="-78"/>
                </a:rPr>
                <a:t>خسته</a:t>
              </a:r>
              <a:endParaRPr lang="en-US" sz="2000" b="1" dirty="0">
                <a:solidFill>
                  <a:srgbClr val="002060"/>
                </a:solidFill>
                <a:cs typeface="B Yekan" pitchFamily="2" charset="-78"/>
              </a:endParaRPr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يادگيري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تمركز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علاقه‌مند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32" y="378621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درگيري ذهني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1142976" y="1215145"/>
            <a:ext cx="6072230" cy="5440707"/>
            <a:chOff x="1142976" y="1215145"/>
            <a:chExt cx="6072230" cy="5440707"/>
          </a:xfrm>
        </p:grpSpPr>
        <p:sp>
          <p:nvSpPr>
            <p:cNvPr id="22" name="TextBox 21"/>
            <p:cNvSpPr txBox="1"/>
            <p:nvPr/>
          </p:nvSpPr>
          <p:spPr>
            <a:xfrm rot="16200000">
              <a:off x="1184766" y="3315772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چالش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256204" y="20716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142976" y="553035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86182" y="6274378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rgbClr val="FFFF00"/>
                  </a:solidFill>
                  <a:cs typeface="B Yekan" pitchFamily="2" charset="-78"/>
                </a:rPr>
                <a:t>سطح مهارت</a:t>
              </a:r>
              <a:endParaRPr lang="en-US" dirty="0">
                <a:solidFill>
                  <a:srgbClr val="FFFF00"/>
                </a:solidFill>
                <a:cs typeface="B Yekan" pitchFamily="2" charset="-7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857356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پایین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929322" y="628652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dirty="0" smtClean="0">
                  <a:solidFill>
                    <a:schemeClr val="bg1"/>
                  </a:solidFill>
                  <a:cs typeface="B Yekan" pitchFamily="2" charset="-78"/>
                </a:rPr>
                <a:t>بالا</a:t>
              </a:r>
              <a:endParaRPr lang="en-US" dirty="0">
                <a:solidFill>
                  <a:schemeClr val="bg1"/>
                </a:solidFill>
                <a:cs typeface="B Yekan" pitchFamily="2" charset="-78"/>
              </a:endParaRP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ounded Rectangle 3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://www.mrwallpaper.com/wallpapers/leon-the-professional-1600x900.jpg"/>
          <p:cNvPicPr>
            <a:picLocks noChangeAspect="1" noChangeArrowheads="1"/>
          </p:cNvPicPr>
          <p:nvPr/>
        </p:nvPicPr>
        <p:blipFill>
          <a:blip r:embed="rId3" cstate="print"/>
          <a:srcRect l="25083"/>
          <a:stretch>
            <a:fillRect/>
          </a:stretch>
        </p:blipFill>
        <p:spPr bwMode="auto">
          <a:xfrm flipH="1">
            <a:off x="1249415" y="930475"/>
            <a:ext cx="7894585" cy="5927525"/>
          </a:xfrm>
          <a:prstGeom prst="rect">
            <a:avLst/>
          </a:prstGeom>
          <a:noFill/>
        </p:spPr>
      </p:pic>
      <p:sp>
        <p:nvSpPr>
          <p:cNvPr id="24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چه حسي نسبت به فعاليت حرفه‌اي خود داريد؟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pic>
        <p:nvPicPr>
          <p:cNvPr id="23556" name="Picture 4" descr="http://www.mrwallpaper.com/wallpapers/leon-the-professional-1600x900.jpg"/>
          <p:cNvPicPr>
            <a:picLocks noChangeAspect="1" noChangeArrowheads="1"/>
          </p:cNvPicPr>
          <p:nvPr/>
        </p:nvPicPr>
        <p:blipFill>
          <a:blip r:embed="rId3" cstate="print"/>
          <a:srcRect l="469" t="33333" r="91562"/>
          <a:stretch>
            <a:fillRect/>
          </a:stretch>
        </p:blipFill>
        <p:spPr bwMode="auto">
          <a:xfrm>
            <a:off x="0" y="1142984"/>
            <a:ext cx="1285852" cy="5715016"/>
          </a:xfrm>
          <a:prstGeom prst="rect">
            <a:avLst/>
          </a:prstGeom>
          <a:noFill/>
        </p:spPr>
      </p:pic>
      <p:grpSp>
        <p:nvGrpSpPr>
          <p:cNvPr id="34" name="Group 33"/>
          <p:cNvGrpSpPr/>
          <p:nvPr/>
        </p:nvGrpSpPr>
        <p:grpSpPr>
          <a:xfrm>
            <a:off x="1988457" y="1188720"/>
            <a:ext cx="5166723" cy="5199580"/>
            <a:chOff x="1988457" y="1188720"/>
            <a:chExt cx="5166723" cy="5199580"/>
          </a:xfrm>
        </p:grpSpPr>
        <p:grpSp>
          <p:nvGrpSpPr>
            <p:cNvPr id="25" name="Group 24"/>
            <p:cNvGrpSpPr/>
            <p:nvPr/>
          </p:nvGrpSpPr>
          <p:grpSpPr>
            <a:xfrm>
              <a:off x="1988457" y="1188720"/>
              <a:ext cx="5166723" cy="5199580"/>
              <a:chOff x="1988457" y="1188720"/>
              <a:chExt cx="5166723" cy="5199580"/>
            </a:xfrm>
          </p:grpSpPr>
          <p:sp>
            <p:nvSpPr>
              <p:cNvPr id="26" name="Freeform 25"/>
              <p:cNvSpPr/>
              <p:nvPr/>
            </p:nvSpPr>
            <p:spPr>
              <a:xfrm>
                <a:off x="1988457" y="3788229"/>
                <a:ext cx="2569029" cy="2598057"/>
              </a:xfrm>
              <a:custGeom>
                <a:avLst/>
                <a:gdLst>
                  <a:gd name="connsiteX0" fmla="*/ 2569029 w 2569029"/>
                  <a:gd name="connsiteY0" fmla="*/ 0 h 2598057"/>
                  <a:gd name="connsiteX1" fmla="*/ 14514 w 2569029"/>
                  <a:gd name="connsiteY1" fmla="*/ 1059542 h 2598057"/>
                  <a:gd name="connsiteX2" fmla="*/ 0 w 2569029"/>
                  <a:gd name="connsiteY2" fmla="*/ 2598057 h 2598057"/>
                  <a:gd name="connsiteX3" fmla="*/ 1436914 w 2569029"/>
                  <a:gd name="connsiteY3" fmla="*/ 2598057 h 2598057"/>
                  <a:gd name="connsiteX4" fmla="*/ 2569029 w 2569029"/>
                  <a:gd name="connsiteY4" fmla="*/ 0 h 259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9029" h="2598057">
                    <a:moveTo>
                      <a:pt x="2569029" y="0"/>
                    </a:moveTo>
                    <a:lnTo>
                      <a:pt x="14514" y="1059542"/>
                    </a:lnTo>
                    <a:lnTo>
                      <a:pt x="0" y="2598057"/>
                    </a:lnTo>
                    <a:lnTo>
                      <a:pt x="1436914" y="2598057"/>
                    </a:lnTo>
                    <a:lnTo>
                      <a:pt x="2569029" y="0"/>
                    </a:lnTo>
                    <a:close/>
                  </a:path>
                </a:pathLst>
              </a:custGeom>
              <a:solidFill>
                <a:srgbClr val="C6D9F1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Apathy</a:t>
                </a: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بي‌علاقه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>
                <a:off x="2002971" y="2743200"/>
                <a:ext cx="2569029" cy="2104571"/>
              </a:xfrm>
              <a:custGeom>
                <a:avLst/>
                <a:gdLst>
                  <a:gd name="connsiteX0" fmla="*/ 2569029 w 2569029"/>
                  <a:gd name="connsiteY0" fmla="*/ 1030514 h 2104571"/>
                  <a:gd name="connsiteX1" fmla="*/ 14515 w 2569029"/>
                  <a:gd name="connsiteY1" fmla="*/ 0 h 2104571"/>
                  <a:gd name="connsiteX2" fmla="*/ 0 w 2569029"/>
                  <a:gd name="connsiteY2" fmla="*/ 2104571 h 2104571"/>
                  <a:gd name="connsiteX3" fmla="*/ 2569029 w 2569029"/>
                  <a:gd name="connsiteY3" fmla="*/ 1030514 h 210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9029" h="2104571">
                    <a:moveTo>
                      <a:pt x="2569029" y="1030514"/>
                    </a:moveTo>
                    <a:lnTo>
                      <a:pt x="14515" y="0"/>
                    </a:lnTo>
                    <a:cubicBezTo>
                      <a:pt x="9677" y="701524"/>
                      <a:pt x="4838" y="1403047"/>
                      <a:pt x="0" y="2104571"/>
                    </a:cubicBezTo>
                    <a:lnTo>
                      <a:pt x="2569029" y="1030514"/>
                    </a:lnTo>
                    <a:close/>
                  </a:path>
                </a:pathLst>
              </a:custGeom>
              <a:solidFill>
                <a:srgbClr val="8EB4E3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Worry</a:t>
                </a:r>
                <a:endParaRPr lang="fa-IR" sz="2000" b="1" dirty="0" smtClean="0">
                  <a:solidFill>
                    <a:srgbClr val="002060"/>
                  </a:solidFill>
                  <a:cs typeface="B Yekan" pitchFamily="2" charset="-78"/>
                </a:endParaRP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نگران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2000232" y="1215145"/>
                <a:ext cx="2554514" cy="2525485"/>
              </a:xfrm>
              <a:custGeom>
                <a:avLst/>
                <a:gdLst>
                  <a:gd name="connsiteX0" fmla="*/ 2554514 w 2554514"/>
                  <a:gd name="connsiteY0" fmla="*/ 2525485 h 2525485"/>
                  <a:gd name="connsiteX1" fmla="*/ 1436914 w 2554514"/>
                  <a:gd name="connsiteY1" fmla="*/ 0 h 2525485"/>
                  <a:gd name="connsiteX2" fmla="*/ 0 w 2554514"/>
                  <a:gd name="connsiteY2" fmla="*/ 0 h 2525485"/>
                  <a:gd name="connsiteX3" fmla="*/ 14514 w 2554514"/>
                  <a:gd name="connsiteY3" fmla="*/ 1524000 h 2525485"/>
                  <a:gd name="connsiteX4" fmla="*/ 2554514 w 2554514"/>
                  <a:gd name="connsiteY4" fmla="*/ 2525485 h 252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4514" h="2525485">
                    <a:moveTo>
                      <a:pt x="2554514" y="2525485"/>
                    </a:moveTo>
                    <a:lnTo>
                      <a:pt x="1436914" y="0"/>
                    </a:lnTo>
                    <a:lnTo>
                      <a:pt x="0" y="0"/>
                    </a:lnTo>
                    <a:lnTo>
                      <a:pt x="14514" y="1524000"/>
                    </a:lnTo>
                    <a:lnTo>
                      <a:pt x="2554514" y="2525485"/>
                    </a:lnTo>
                    <a:close/>
                  </a:path>
                </a:pathLst>
              </a:custGeom>
              <a:solidFill>
                <a:srgbClr val="E6B9B8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Anxiety</a:t>
                </a: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تشويش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3429000" y="1188720"/>
                <a:ext cx="2255520" cy="2590800"/>
              </a:xfrm>
              <a:custGeom>
                <a:avLst/>
                <a:gdLst>
                  <a:gd name="connsiteX0" fmla="*/ 0 w 2255520"/>
                  <a:gd name="connsiteY0" fmla="*/ 0 h 2590800"/>
                  <a:gd name="connsiteX1" fmla="*/ 2255520 w 2255520"/>
                  <a:gd name="connsiteY1" fmla="*/ 30480 h 2590800"/>
                  <a:gd name="connsiteX2" fmla="*/ 1143000 w 2255520"/>
                  <a:gd name="connsiteY2" fmla="*/ 2590800 h 2590800"/>
                  <a:gd name="connsiteX3" fmla="*/ 0 w 2255520"/>
                  <a:gd name="connsiteY3" fmla="*/ 0 h 259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5520" h="2590800">
                    <a:moveTo>
                      <a:pt x="0" y="0"/>
                    </a:moveTo>
                    <a:lnTo>
                      <a:pt x="2255520" y="30480"/>
                    </a:lnTo>
                    <a:lnTo>
                      <a:pt x="1143000" y="259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E4BD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Arousal</a:t>
                </a: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انگيخته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594860" y="2750820"/>
                <a:ext cx="2560320" cy="2118360"/>
              </a:xfrm>
              <a:custGeom>
                <a:avLst/>
                <a:gdLst>
                  <a:gd name="connsiteX0" fmla="*/ 0 w 2560320"/>
                  <a:gd name="connsiteY0" fmla="*/ 1036320 h 2118360"/>
                  <a:gd name="connsiteX1" fmla="*/ 2545080 w 2560320"/>
                  <a:gd name="connsiteY1" fmla="*/ 2118360 h 2118360"/>
                  <a:gd name="connsiteX2" fmla="*/ 2560320 w 2560320"/>
                  <a:gd name="connsiteY2" fmla="*/ 0 h 2118360"/>
                  <a:gd name="connsiteX3" fmla="*/ 0 w 2560320"/>
                  <a:gd name="connsiteY3" fmla="*/ 1036320 h 2118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0320" h="2118360">
                    <a:moveTo>
                      <a:pt x="0" y="1036320"/>
                    </a:moveTo>
                    <a:lnTo>
                      <a:pt x="2545080" y="2118360"/>
                    </a:lnTo>
                    <a:lnTo>
                      <a:pt x="2560320" y="0"/>
                    </a:lnTo>
                    <a:lnTo>
                      <a:pt x="0" y="1036320"/>
                    </a:lnTo>
                    <a:close/>
                  </a:path>
                </a:pathLst>
              </a:custGeom>
              <a:solidFill>
                <a:srgbClr val="C3D69B">
                  <a:alpha val="69804"/>
                </a:srgb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en-US" sz="2000" b="1" dirty="0" smtClean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cs typeface="B Yekan" pitchFamily="2" charset="-78"/>
                  </a:rPr>
                  <a:t>Control</a:t>
                </a:r>
                <a:endParaRPr lang="fa-IR" sz="2000" b="1" dirty="0" smtClean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endParaRPr>
              </a:p>
              <a:p>
                <a:pPr algn="ctr"/>
                <a:r>
                  <a:rPr lang="fa-IR" sz="2000" b="1" dirty="0" smtClean="0">
                    <a:ln w="11430"/>
                    <a:gradFill>
                      <a:gsLst>
                        <a:gs pos="0">
                          <a:schemeClr val="accent6">
                            <a:tint val="90000"/>
                            <a:satMod val="120000"/>
                          </a:schemeClr>
                        </a:gs>
                        <a:gs pos="25000">
                          <a:schemeClr val="accent6">
                            <a:tint val="93000"/>
                            <a:satMod val="120000"/>
                          </a:schemeClr>
                        </a:gs>
                        <a:gs pos="50000">
                          <a:schemeClr val="accent6">
                            <a:shade val="89000"/>
                            <a:satMod val="110000"/>
                          </a:schemeClr>
                        </a:gs>
                        <a:gs pos="75000">
                          <a:schemeClr val="accent6">
                            <a:tint val="93000"/>
                            <a:satMod val="120000"/>
                          </a:schemeClr>
                        </a:gs>
                        <a:gs pos="100000">
                          <a:schemeClr val="accent6">
                            <a:tint val="90000"/>
                            <a:satMod val="120000"/>
                          </a:schemeClr>
                        </a:gs>
                      </a:gsLst>
                      <a:lin ang="5400000"/>
                    </a:gra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cs typeface="B Yekan" pitchFamily="2" charset="-78"/>
                  </a:rPr>
                  <a:t>تحت كنترل</a:t>
                </a:r>
                <a:endParaRPr lang="en-US" sz="2000" b="1" dirty="0">
                  <a:ln w="11430"/>
                  <a:gradFill>
                    <a:gsLst>
                      <a:gs pos="0">
                        <a:schemeClr val="accent6">
                          <a:tint val="90000"/>
                          <a:satMod val="120000"/>
                        </a:schemeClr>
                      </a:gs>
                      <a:gs pos="25000">
                        <a:schemeClr val="accent6">
                          <a:tint val="93000"/>
                          <a:satMod val="120000"/>
                        </a:schemeClr>
                      </a:gs>
                      <a:gs pos="50000">
                        <a:schemeClr val="accent6">
                          <a:shade val="89000"/>
                          <a:satMod val="110000"/>
                        </a:schemeClr>
                      </a:gs>
                      <a:gs pos="75000">
                        <a:schemeClr val="accent6">
                          <a:tint val="93000"/>
                          <a:satMod val="120000"/>
                        </a:schemeClr>
                      </a:gs>
                      <a:gs pos="100000">
                        <a:schemeClr val="accent6">
                          <a:tint val="90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>
                <a:off x="4579620" y="3810000"/>
                <a:ext cx="2560320" cy="2560320"/>
              </a:xfrm>
              <a:custGeom>
                <a:avLst/>
                <a:gdLst>
                  <a:gd name="connsiteX0" fmla="*/ 0 w 2560320"/>
                  <a:gd name="connsiteY0" fmla="*/ 0 h 2560320"/>
                  <a:gd name="connsiteX1" fmla="*/ 1112520 w 2560320"/>
                  <a:gd name="connsiteY1" fmla="*/ 2560320 h 2560320"/>
                  <a:gd name="connsiteX2" fmla="*/ 2560320 w 2560320"/>
                  <a:gd name="connsiteY2" fmla="*/ 2552700 h 2560320"/>
                  <a:gd name="connsiteX3" fmla="*/ 2560320 w 2560320"/>
                  <a:gd name="connsiteY3" fmla="*/ 1074420 h 2560320"/>
                  <a:gd name="connsiteX4" fmla="*/ 0 w 2560320"/>
                  <a:gd name="connsiteY4" fmla="*/ 0 h 2560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320" h="2560320">
                    <a:moveTo>
                      <a:pt x="0" y="0"/>
                    </a:moveTo>
                    <a:lnTo>
                      <a:pt x="1112520" y="2560320"/>
                    </a:lnTo>
                    <a:lnTo>
                      <a:pt x="2560320" y="2552700"/>
                    </a:lnTo>
                    <a:lnTo>
                      <a:pt x="2560320" y="1074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B9B8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Relaxation</a:t>
                </a: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راحت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3446218" y="3812740"/>
                <a:ext cx="2217420" cy="2575560"/>
              </a:xfrm>
              <a:custGeom>
                <a:avLst/>
                <a:gdLst>
                  <a:gd name="connsiteX0" fmla="*/ 1135380 w 2217420"/>
                  <a:gd name="connsiteY0" fmla="*/ 0 h 2575560"/>
                  <a:gd name="connsiteX1" fmla="*/ 0 w 2217420"/>
                  <a:gd name="connsiteY1" fmla="*/ 2575560 h 2575560"/>
                  <a:gd name="connsiteX2" fmla="*/ 2217420 w 2217420"/>
                  <a:gd name="connsiteY2" fmla="*/ 2545080 h 2575560"/>
                  <a:gd name="connsiteX3" fmla="*/ 1135380 w 2217420"/>
                  <a:gd name="connsiteY3" fmla="*/ 0 h 25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7420" h="2575560">
                    <a:moveTo>
                      <a:pt x="1135380" y="0"/>
                    </a:moveTo>
                    <a:lnTo>
                      <a:pt x="0" y="2575560"/>
                    </a:lnTo>
                    <a:lnTo>
                      <a:pt x="2217420" y="2545080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8EB4E3">
                  <a:alpha val="69804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Boredom</a:t>
                </a:r>
                <a:endParaRPr lang="fa-IR" sz="2000" b="1" dirty="0" smtClean="0">
                  <a:solidFill>
                    <a:srgbClr val="002060"/>
                  </a:solidFill>
                  <a:cs typeface="B Yekan" pitchFamily="2" charset="-78"/>
                </a:endParaRPr>
              </a:p>
              <a:p>
                <a:pPr algn="ctr"/>
                <a:r>
                  <a:rPr lang="fa-IR" sz="2000" b="1" dirty="0" smtClean="0">
                    <a:solidFill>
                      <a:srgbClr val="002060"/>
                    </a:solidFill>
                    <a:cs typeface="B Yekan" pitchFamily="2" charset="-78"/>
                  </a:rPr>
                  <a:t>خسته</a:t>
                </a:r>
                <a:endParaRPr lang="en-US" sz="20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</p:grpSp>
        <p:sp>
          <p:nvSpPr>
            <p:cNvPr id="33" name="Freeform 32"/>
            <p:cNvSpPr/>
            <p:nvPr/>
          </p:nvSpPr>
          <p:spPr>
            <a:xfrm>
              <a:off x="4596140" y="1214422"/>
              <a:ext cx="2552700" cy="2552700"/>
            </a:xfrm>
            <a:custGeom>
              <a:avLst/>
              <a:gdLst>
                <a:gd name="connsiteX0" fmla="*/ 0 w 2552700"/>
                <a:gd name="connsiteY0" fmla="*/ 2552700 h 2552700"/>
                <a:gd name="connsiteX1" fmla="*/ 2552700 w 2552700"/>
                <a:gd name="connsiteY1" fmla="*/ 1508760 h 2552700"/>
                <a:gd name="connsiteX2" fmla="*/ 2552700 w 2552700"/>
                <a:gd name="connsiteY2" fmla="*/ 22860 h 2552700"/>
                <a:gd name="connsiteX3" fmla="*/ 1097280 w 2552700"/>
                <a:gd name="connsiteY3" fmla="*/ 0 h 2552700"/>
                <a:gd name="connsiteX4" fmla="*/ 0 w 2552700"/>
                <a:gd name="connsiteY4" fmla="*/ 255270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552700">
                  <a:moveTo>
                    <a:pt x="0" y="2552700"/>
                  </a:moveTo>
                  <a:lnTo>
                    <a:pt x="2552700" y="1508760"/>
                  </a:lnTo>
                  <a:lnTo>
                    <a:pt x="2552700" y="22860"/>
                  </a:lnTo>
                  <a:lnTo>
                    <a:pt x="1097280" y="0"/>
                  </a:lnTo>
                  <a:lnTo>
                    <a:pt x="0" y="2552700"/>
                  </a:lnTo>
                  <a:close/>
                </a:path>
              </a:pathLst>
            </a:custGeom>
            <a:solidFill>
              <a:srgbClr val="FFFF00"/>
            </a:solidFill>
            <a:ln>
              <a:solidFill>
                <a:srgbClr val="0000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Flow</a:t>
              </a:r>
              <a:endParaRPr lang="fa-IR" sz="2000" b="1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  <a:p>
              <a:pPr algn="ctr"/>
              <a:r>
                <a:rPr lang="fa-IR" sz="20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حس سيال</a:t>
              </a:r>
              <a:endParaRPr lang="en-US" sz="20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</p:txBody>
        </p:sp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1214446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تسلط </a:t>
            </a:r>
          </a:p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كامل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2071678"/>
            <a:ext cx="1714480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چالش مهارتي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-31" y="292893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بازخور روشن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-32" y="3786214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تمركز شديد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-32" y="4643446"/>
            <a:ext cx="1714498" cy="78579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800" noProof="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اهميت لذت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 rot="16200000">
            <a:off x="1184766" y="3315772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سطح چالش</a:t>
            </a:r>
            <a:endParaRPr lang="en-US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256204" y="167269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بالا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142976" y="553035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پایین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786182" y="6274378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سطح مهارت</a:t>
            </a:r>
            <a:endParaRPr lang="en-US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857356" y="628652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پایین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29322" y="6286520"/>
            <a:ext cx="1285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بالا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2000232" y="1215145"/>
            <a:ext cx="0" cy="51428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>
            <a:off x="2000232" y="6357958"/>
            <a:ext cx="51435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1988457" y="846763"/>
            <a:ext cx="5166723" cy="5199580"/>
            <a:chOff x="1988457" y="1188720"/>
            <a:chExt cx="5166723" cy="5199580"/>
          </a:xfrm>
        </p:grpSpPr>
        <p:grpSp>
          <p:nvGrpSpPr>
            <p:cNvPr id="18" name="Group 24"/>
            <p:cNvGrpSpPr/>
            <p:nvPr/>
          </p:nvGrpSpPr>
          <p:grpSpPr>
            <a:xfrm>
              <a:off x="1988457" y="1188720"/>
              <a:ext cx="5166723" cy="5199580"/>
              <a:chOff x="1988457" y="1188720"/>
              <a:chExt cx="5166723" cy="5199580"/>
            </a:xfrm>
          </p:grpSpPr>
          <p:sp>
            <p:nvSpPr>
              <p:cNvPr id="20" name="Freeform 19"/>
              <p:cNvSpPr/>
              <p:nvPr/>
            </p:nvSpPr>
            <p:spPr>
              <a:xfrm>
                <a:off x="1988457" y="3788229"/>
                <a:ext cx="2569029" cy="2598057"/>
              </a:xfrm>
              <a:custGeom>
                <a:avLst/>
                <a:gdLst>
                  <a:gd name="connsiteX0" fmla="*/ 2569029 w 2569029"/>
                  <a:gd name="connsiteY0" fmla="*/ 0 h 2598057"/>
                  <a:gd name="connsiteX1" fmla="*/ 14514 w 2569029"/>
                  <a:gd name="connsiteY1" fmla="*/ 1059542 h 2598057"/>
                  <a:gd name="connsiteX2" fmla="*/ 0 w 2569029"/>
                  <a:gd name="connsiteY2" fmla="*/ 2598057 h 2598057"/>
                  <a:gd name="connsiteX3" fmla="*/ 1436914 w 2569029"/>
                  <a:gd name="connsiteY3" fmla="*/ 2598057 h 2598057"/>
                  <a:gd name="connsiteX4" fmla="*/ 2569029 w 2569029"/>
                  <a:gd name="connsiteY4" fmla="*/ 0 h 2598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9029" h="2598057">
                    <a:moveTo>
                      <a:pt x="2569029" y="0"/>
                    </a:moveTo>
                    <a:lnTo>
                      <a:pt x="14514" y="1059542"/>
                    </a:lnTo>
                    <a:lnTo>
                      <a:pt x="0" y="2598057"/>
                    </a:lnTo>
                    <a:lnTo>
                      <a:pt x="1436914" y="2598057"/>
                    </a:lnTo>
                    <a:lnTo>
                      <a:pt x="2569029" y="0"/>
                    </a:lnTo>
                    <a:close/>
                  </a:path>
                </a:pathLst>
              </a:custGeom>
              <a:solidFill>
                <a:srgbClr val="C6D9F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Apathy</a:t>
                </a: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بي‌علاقه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1" name="Freeform 20"/>
              <p:cNvSpPr/>
              <p:nvPr/>
            </p:nvSpPr>
            <p:spPr>
              <a:xfrm>
                <a:off x="2002971" y="2743200"/>
                <a:ext cx="2569029" cy="2104571"/>
              </a:xfrm>
              <a:custGeom>
                <a:avLst/>
                <a:gdLst>
                  <a:gd name="connsiteX0" fmla="*/ 2569029 w 2569029"/>
                  <a:gd name="connsiteY0" fmla="*/ 1030514 h 2104571"/>
                  <a:gd name="connsiteX1" fmla="*/ 14515 w 2569029"/>
                  <a:gd name="connsiteY1" fmla="*/ 0 h 2104571"/>
                  <a:gd name="connsiteX2" fmla="*/ 0 w 2569029"/>
                  <a:gd name="connsiteY2" fmla="*/ 2104571 h 2104571"/>
                  <a:gd name="connsiteX3" fmla="*/ 2569029 w 2569029"/>
                  <a:gd name="connsiteY3" fmla="*/ 1030514 h 2104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9029" h="2104571">
                    <a:moveTo>
                      <a:pt x="2569029" y="1030514"/>
                    </a:moveTo>
                    <a:lnTo>
                      <a:pt x="14515" y="0"/>
                    </a:lnTo>
                    <a:cubicBezTo>
                      <a:pt x="9677" y="701524"/>
                      <a:pt x="4838" y="1403047"/>
                      <a:pt x="0" y="2104571"/>
                    </a:cubicBezTo>
                    <a:lnTo>
                      <a:pt x="2569029" y="1030514"/>
                    </a:lnTo>
                    <a:close/>
                  </a:path>
                </a:pathLst>
              </a:custGeom>
              <a:solidFill>
                <a:srgbClr val="8EB4E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Worry</a:t>
                </a:r>
                <a:endParaRPr lang="fa-IR" sz="2400" b="1" dirty="0" smtClean="0">
                  <a:solidFill>
                    <a:srgbClr val="002060"/>
                  </a:solidFill>
                  <a:cs typeface="B Yekan" pitchFamily="2" charset="-78"/>
                </a:endParaRP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نگران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>
                <a:off x="2000232" y="1215145"/>
                <a:ext cx="2554514" cy="2525485"/>
              </a:xfrm>
              <a:custGeom>
                <a:avLst/>
                <a:gdLst>
                  <a:gd name="connsiteX0" fmla="*/ 2554514 w 2554514"/>
                  <a:gd name="connsiteY0" fmla="*/ 2525485 h 2525485"/>
                  <a:gd name="connsiteX1" fmla="*/ 1436914 w 2554514"/>
                  <a:gd name="connsiteY1" fmla="*/ 0 h 2525485"/>
                  <a:gd name="connsiteX2" fmla="*/ 0 w 2554514"/>
                  <a:gd name="connsiteY2" fmla="*/ 0 h 2525485"/>
                  <a:gd name="connsiteX3" fmla="*/ 14514 w 2554514"/>
                  <a:gd name="connsiteY3" fmla="*/ 1524000 h 2525485"/>
                  <a:gd name="connsiteX4" fmla="*/ 2554514 w 2554514"/>
                  <a:gd name="connsiteY4" fmla="*/ 2525485 h 2525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4514" h="2525485">
                    <a:moveTo>
                      <a:pt x="2554514" y="2525485"/>
                    </a:moveTo>
                    <a:lnTo>
                      <a:pt x="1436914" y="0"/>
                    </a:lnTo>
                    <a:lnTo>
                      <a:pt x="0" y="0"/>
                    </a:lnTo>
                    <a:lnTo>
                      <a:pt x="14514" y="1524000"/>
                    </a:lnTo>
                    <a:lnTo>
                      <a:pt x="2554514" y="2525485"/>
                    </a:lnTo>
                    <a:close/>
                  </a:path>
                </a:pathLst>
              </a:custGeom>
              <a:solidFill>
                <a:srgbClr val="E6B9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Anxiety</a:t>
                </a: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تشويش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>
                <a:off x="3429000" y="1188720"/>
                <a:ext cx="2255520" cy="2590800"/>
              </a:xfrm>
              <a:custGeom>
                <a:avLst/>
                <a:gdLst>
                  <a:gd name="connsiteX0" fmla="*/ 0 w 2255520"/>
                  <a:gd name="connsiteY0" fmla="*/ 0 h 2590800"/>
                  <a:gd name="connsiteX1" fmla="*/ 2255520 w 2255520"/>
                  <a:gd name="connsiteY1" fmla="*/ 30480 h 2590800"/>
                  <a:gd name="connsiteX2" fmla="*/ 1143000 w 2255520"/>
                  <a:gd name="connsiteY2" fmla="*/ 2590800 h 2590800"/>
                  <a:gd name="connsiteX3" fmla="*/ 0 w 2255520"/>
                  <a:gd name="connsiteY3" fmla="*/ 0 h 2590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5520" h="2590800">
                    <a:moveTo>
                      <a:pt x="0" y="0"/>
                    </a:moveTo>
                    <a:lnTo>
                      <a:pt x="2255520" y="30480"/>
                    </a:lnTo>
                    <a:lnTo>
                      <a:pt x="1143000" y="2590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E4B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Arousal</a:t>
                </a: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انگيخته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4594860" y="2750820"/>
                <a:ext cx="2560320" cy="2118360"/>
              </a:xfrm>
              <a:custGeom>
                <a:avLst/>
                <a:gdLst>
                  <a:gd name="connsiteX0" fmla="*/ 0 w 2560320"/>
                  <a:gd name="connsiteY0" fmla="*/ 1036320 h 2118360"/>
                  <a:gd name="connsiteX1" fmla="*/ 2545080 w 2560320"/>
                  <a:gd name="connsiteY1" fmla="*/ 2118360 h 2118360"/>
                  <a:gd name="connsiteX2" fmla="*/ 2560320 w 2560320"/>
                  <a:gd name="connsiteY2" fmla="*/ 0 h 2118360"/>
                  <a:gd name="connsiteX3" fmla="*/ 0 w 2560320"/>
                  <a:gd name="connsiteY3" fmla="*/ 1036320 h 2118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60320" h="2118360">
                    <a:moveTo>
                      <a:pt x="0" y="1036320"/>
                    </a:moveTo>
                    <a:lnTo>
                      <a:pt x="2545080" y="2118360"/>
                    </a:lnTo>
                    <a:lnTo>
                      <a:pt x="2560320" y="0"/>
                    </a:lnTo>
                    <a:lnTo>
                      <a:pt x="0" y="1036320"/>
                    </a:lnTo>
                    <a:close/>
                  </a:path>
                </a:pathLst>
              </a:custGeom>
              <a:solidFill>
                <a:srgbClr val="C3D69B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glow" dir="tl">
                    <a:rot lat="0" lon="0" rev="5400000"/>
                  </a:lightRig>
                </a:scene3d>
                <a:sp3d contourW="12700">
                  <a:bevelT w="25400" h="25400"/>
                  <a:contourClr>
                    <a:schemeClr val="accent6">
                      <a:shade val="73000"/>
                    </a:schemeClr>
                  </a:contourClr>
                </a:sp3d>
              </a:bodyPr>
              <a:lstStyle/>
              <a:p>
                <a:pPr algn="ctr"/>
                <a:r>
                  <a:rPr lang="en-US" sz="2400" b="1" dirty="0" smtClean="0">
                    <a:ln w="11430"/>
                    <a:solidFill>
                      <a:schemeClr val="tx1"/>
                    </a:soli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cs typeface="B Yekan" pitchFamily="2" charset="-78"/>
                  </a:rPr>
                  <a:t>Control</a:t>
                </a:r>
                <a:endParaRPr lang="fa-IR" sz="2400" b="1" dirty="0" smtClean="0">
                  <a:ln w="11430"/>
                  <a:solidFill>
                    <a:schemeClr val="tx1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endParaRPr>
              </a:p>
              <a:p>
                <a:pPr algn="ctr"/>
                <a:r>
                  <a:rPr lang="fa-IR" sz="2400" b="1" dirty="0" smtClean="0">
                    <a:ln w="11430"/>
                    <a:solidFill>
                      <a:schemeClr val="tx1"/>
                    </a:solidFill>
                    <a:effectLst>
                      <a:outerShdw blurRad="80000" dist="40000" dir="5040000" algn="tl">
                        <a:srgbClr val="000000">
                          <a:alpha val="30000"/>
                        </a:srgbClr>
                      </a:outerShdw>
                    </a:effectLst>
                    <a:cs typeface="B Yekan" pitchFamily="2" charset="-78"/>
                  </a:rPr>
                  <a:t>تحت كنترل</a:t>
                </a:r>
                <a:endParaRPr lang="en-US" sz="2400" b="1" dirty="0">
                  <a:ln w="11430"/>
                  <a:solidFill>
                    <a:schemeClr val="tx1"/>
                  </a:solidFill>
                  <a:effectLst>
                    <a:outerShdw blurRad="80000" dist="40000" dir="5040000" algn="tl">
                      <a:srgbClr val="000000">
                        <a:alpha val="30000"/>
                      </a:srgbClr>
                    </a:outerShdw>
                  </a:effectLst>
                  <a:cs typeface="B Yekan" pitchFamily="2" charset="-78"/>
                </a:endParaRPr>
              </a:p>
            </p:txBody>
          </p:sp>
          <p:sp>
            <p:nvSpPr>
              <p:cNvPr id="25" name="Freeform 24"/>
              <p:cNvSpPr/>
              <p:nvPr/>
            </p:nvSpPr>
            <p:spPr>
              <a:xfrm>
                <a:off x="4579620" y="3810000"/>
                <a:ext cx="2560320" cy="2560320"/>
              </a:xfrm>
              <a:custGeom>
                <a:avLst/>
                <a:gdLst>
                  <a:gd name="connsiteX0" fmla="*/ 0 w 2560320"/>
                  <a:gd name="connsiteY0" fmla="*/ 0 h 2560320"/>
                  <a:gd name="connsiteX1" fmla="*/ 1112520 w 2560320"/>
                  <a:gd name="connsiteY1" fmla="*/ 2560320 h 2560320"/>
                  <a:gd name="connsiteX2" fmla="*/ 2560320 w 2560320"/>
                  <a:gd name="connsiteY2" fmla="*/ 2552700 h 2560320"/>
                  <a:gd name="connsiteX3" fmla="*/ 2560320 w 2560320"/>
                  <a:gd name="connsiteY3" fmla="*/ 1074420 h 2560320"/>
                  <a:gd name="connsiteX4" fmla="*/ 0 w 2560320"/>
                  <a:gd name="connsiteY4" fmla="*/ 0 h 2560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0320" h="2560320">
                    <a:moveTo>
                      <a:pt x="0" y="0"/>
                    </a:moveTo>
                    <a:lnTo>
                      <a:pt x="1112520" y="2560320"/>
                    </a:lnTo>
                    <a:lnTo>
                      <a:pt x="2560320" y="2552700"/>
                    </a:lnTo>
                    <a:lnTo>
                      <a:pt x="2560320" y="10744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6B9B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Relaxation</a:t>
                </a: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راحت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>
                <a:off x="3446218" y="3812740"/>
                <a:ext cx="2217420" cy="2575560"/>
              </a:xfrm>
              <a:custGeom>
                <a:avLst/>
                <a:gdLst>
                  <a:gd name="connsiteX0" fmla="*/ 1135380 w 2217420"/>
                  <a:gd name="connsiteY0" fmla="*/ 0 h 2575560"/>
                  <a:gd name="connsiteX1" fmla="*/ 0 w 2217420"/>
                  <a:gd name="connsiteY1" fmla="*/ 2575560 h 2575560"/>
                  <a:gd name="connsiteX2" fmla="*/ 2217420 w 2217420"/>
                  <a:gd name="connsiteY2" fmla="*/ 2545080 h 2575560"/>
                  <a:gd name="connsiteX3" fmla="*/ 1135380 w 2217420"/>
                  <a:gd name="connsiteY3" fmla="*/ 0 h 2575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17420" h="2575560">
                    <a:moveTo>
                      <a:pt x="1135380" y="0"/>
                    </a:moveTo>
                    <a:lnTo>
                      <a:pt x="0" y="2575560"/>
                    </a:lnTo>
                    <a:lnTo>
                      <a:pt x="2217420" y="2545080"/>
                    </a:lnTo>
                    <a:lnTo>
                      <a:pt x="1135380" y="0"/>
                    </a:lnTo>
                    <a:close/>
                  </a:path>
                </a:pathLst>
              </a:custGeom>
              <a:solidFill>
                <a:srgbClr val="8EB4E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Boredom</a:t>
                </a:r>
                <a:endParaRPr lang="fa-IR" sz="2400" b="1" dirty="0" smtClean="0">
                  <a:solidFill>
                    <a:srgbClr val="002060"/>
                  </a:solidFill>
                  <a:cs typeface="B Yekan" pitchFamily="2" charset="-78"/>
                </a:endParaRPr>
              </a:p>
              <a:p>
                <a:pPr algn="ctr"/>
                <a:r>
                  <a:rPr lang="fa-IR" sz="2400" b="1" dirty="0" smtClean="0">
                    <a:solidFill>
                      <a:srgbClr val="002060"/>
                    </a:solidFill>
                    <a:cs typeface="B Yekan" pitchFamily="2" charset="-78"/>
                  </a:rPr>
                  <a:t>خسته</a:t>
                </a:r>
                <a:endParaRPr lang="en-US" sz="2400" b="1" dirty="0">
                  <a:solidFill>
                    <a:srgbClr val="002060"/>
                  </a:solidFill>
                  <a:cs typeface="B Yekan" pitchFamily="2" charset="-78"/>
                </a:endParaRPr>
              </a:p>
            </p:txBody>
          </p:sp>
        </p:grpSp>
        <p:sp>
          <p:nvSpPr>
            <p:cNvPr id="19" name="Freeform 18"/>
            <p:cNvSpPr/>
            <p:nvPr/>
          </p:nvSpPr>
          <p:spPr>
            <a:xfrm>
              <a:off x="4596140" y="1214422"/>
              <a:ext cx="2552700" cy="2552700"/>
            </a:xfrm>
            <a:custGeom>
              <a:avLst/>
              <a:gdLst>
                <a:gd name="connsiteX0" fmla="*/ 0 w 2552700"/>
                <a:gd name="connsiteY0" fmla="*/ 2552700 h 2552700"/>
                <a:gd name="connsiteX1" fmla="*/ 2552700 w 2552700"/>
                <a:gd name="connsiteY1" fmla="*/ 1508760 h 2552700"/>
                <a:gd name="connsiteX2" fmla="*/ 2552700 w 2552700"/>
                <a:gd name="connsiteY2" fmla="*/ 22860 h 2552700"/>
                <a:gd name="connsiteX3" fmla="*/ 1097280 w 2552700"/>
                <a:gd name="connsiteY3" fmla="*/ 0 h 2552700"/>
                <a:gd name="connsiteX4" fmla="*/ 0 w 2552700"/>
                <a:gd name="connsiteY4" fmla="*/ 2552700 h 255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2700" h="2552700">
                  <a:moveTo>
                    <a:pt x="0" y="2552700"/>
                  </a:moveTo>
                  <a:lnTo>
                    <a:pt x="2552700" y="1508760"/>
                  </a:lnTo>
                  <a:lnTo>
                    <a:pt x="2552700" y="22860"/>
                  </a:lnTo>
                  <a:lnTo>
                    <a:pt x="1097280" y="0"/>
                  </a:lnTo>
                  <a:lnTo>
                    <a:pt x="0" y="2552700"/>
                  </a:lnTo>
                  <a:close/>
                </a:path>
              </a:pathLst>
            </a:custGeom>
            <a:solidFill>
              <a:srgbClr val="FFFF99"/>
            </a:solidFill>
            <a:ln w="28575">
              <a:solidFill>
                <a:srgbClr val="00000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Flow</a:t>
              </a:r>
              <a:endParaRPr lang="fa-IR" sz="2400" b="1" dirty="0" smtClean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  <a:p>
              <a:pPr algn="ctr"/>
              <a:r>
                <a:rPr lang="fa-IR" sz="2400" b="1" dirty="0" smtClean="0">
                  <a:solidFill>
                    <a:srgbClr val="002060"/>
                  </a:solidFill>
                  <a:effectLst>
                    <a:glow rad="228600">
                      <a:schemeClr val="accent6">
                        <a:satMod val="175000"/>
                        <a:alpha val="40000"/>
                      </a:schemeClr>
                    </a:glow>
                  </a:effectLst>
                  <a:cs typeface="B Yekan" pitchFamily="2" charset="-78"/>
                </a:rPr>
                <a:t>حس سيال</a:t>
              </a:r>
              <a:endParaRPr lang="en-US" sz="2400" b="1" dirty="0">
                <a:solidFill>
                  <a:srgbClr val="00206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71538" y="872465"/>
            <a:ext cx="6143668" cy="5533040"/>
            <a:chOff x="1071538" y="1215145"/>
            <a:chExt cx="6143668" cy="5533040"/>
          </a:xfrm>
        </p:grpSpPr>
        <p:sp>
          <p:nvSpPr>
            <p:cNvPr id="36" name="TextBox 35"/>
            <p:cNvSpPr txBox="1"/>
            <p:nvPr/>
          </p:nvSpPr>
          <p:spPr>
            <a:xfrm rot="16200000">
              <a:off x="1041530" y="3412843"/>
              <a:ext cx="15723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سطح چالش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256204" y="1672698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بالا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071538" y="553035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پایین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86182" y="6274378"/>
              <a:ext cx="1785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سطح مهارت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57356" y="628652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پایین</a:t>
              </a:r>
              <a:endParaRPr lang="en-US" sz="2400" dirty="0">
                <a:cs typeface="B Yekan" pitchFamily="2" charset="-78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929322" y="6286520"/>
              <a:ext cx="1285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2400" dirty="0" smtClean="0">
                  <a:cs typeface="B Yekan" pitchFamily="2" charset="-78"/>
                </a:rPr>
                <a:t>بالا</a:t>
              </a:r>
              <a:endParaRPr lang="en-US" sz="2400" dirty="0">
                <a:cs typeface="B Yekan" pitchFamily="2" charset="-78"/>
              </a:endParaRP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000232" y="1215145"/>
              <a:ext cx="0" cy="514281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10800000">
              <a:off x="2000232" y="6357958"/>
              <a:ext cx="514353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itle 1"/>
          <p:cNvSpPr>
            <a:spLocks noGrp="1"/>
          </p:cNvSpPr>
          <p:nvPr>
            <p:ph type="title"/>
          </p:nvPr>
        </p:nvSpPr>
        <p:spPr>
          <a:xfrm rot="5400000">
            <a:off x="6784197" y="1107265"/>
            <a:ext cx="1643074" cy="857256"/>
          </a:xfrm>
          <a:noFill/>
        </p:spPr>
        <p:txBody>
          <a:bodyPr>
            <a:normAutofit/>
          </a:bodyPr>
          <a:lstStyle/>
          <a:p>
            <a:r>
              <a:rPr lang="fa-IR" sz="3200" dirty="0" smtClean="0"/>
              <a:t>مهارت بالا</a:t>
            </a:r>
            <a:endParaRPr lang="en-US" sz="3200" dirty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5643570" y="123802"/>
            <a:ext cx="2357454" cy="7143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چالش بالا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47" name="Freeform 46"/>
          <p:cNvSpPr/>
          <p:nvPr/>
        </p:nvSpPr>
        <p:spPr>
          <a:xfrm>
            <a:off x="2000232" y="869843"/>
            <a:ext cx="5167424" cy="5146158"/>
          </a:xfrm>
          <a:custGeom>
            <a:avLst/>
            <a:gdLst>
              <a:gd name="connsiteX0" fmla="*/ 3689498 w 5167424"/>
              <a:gd name="connsiteY0" fmla="*/ 0 h 5146158"/>
              <a:gd name="connsiteX1" fmla="*/ 2573079 w 5167424"/>
              <a:gd name="connsiteY1" fmla="*/ 2594344 h 5146158"/>
              <a:gd name="connsiteX2" fmla="*/ 5167424 w 5167424"/>
              <a:gd name="connsiteY2" fmla="*/ 1509823 h 5146158"/>
              <a:gd name="connsiteX3" fmla="*/ 5146159 w 5167424"/>
              <a:gd name="connsiteY3" fmla="*/ 5135526 h 5146158"/>
              <a:gd name="connsiteX4" fmla="*/ 0 w 5167424"/>
              <a:gd name="connsiteY4" fmla="*/ 5146158 h 5146158"/>
              <a:gd name="connsiteX5" fmla="*/ 10633 w 5167424"/>
              <a:gd name="connsiteY5" fmla="*/ 0 h 5146158"/>
              <a:gd name="connsiteX6" fmla="*/ 3689498 w 5167424"/>
              <a:gd name="connsiteY6" fmla="*/ 0 h 514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67424" h="5146158">
                <a:moveTo>
                  <a:pt x="3689498" y="0"/>
                </a:moveTo>
                <a:lnTo>
                  <a:pt x="2573079" y="2594344"/>
                </a:lnTo>
                <a:lnTo>
                  <a:pt x="5167424" y="1509823"/>
                </a:lnTo>
                <a:lnTo>
                  <a:pt x="5146159" y="5135526"/>
                </a:lnTo>
                <a:lnTo>
                  <a:pt x="0" y="5146158"/>
                </a:lnTo>
                <a:cubicBezTo>
                  <a:pt x="3544" y="3430772"/>
                  <a:pt x="7089" y="1715386"/>
                  <a:pt x="10633" y="0"/>
                </a:cubicBezTo>
                <a:lnTo>
                  <a:pt x="3689498" y="0"/>
                </a:lnTo>
                <a:close/>
              </a:path>
            </a:pathLst>
          </a:cu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Wave 45"/>
          <p:cNvSpPr/>
          <p:nvPr/>
        </p:nvSpPr>
        <p:spPr>
          <a:xfrm rot="19201823">
            <a:off x="2493775" y="2805835"/>
            <a:ext cx="4014463" cy="1214446"/>
          </a:xfrm>
          <a:prstGeom prst="wave">
            <a:avLst/>
          </a:prstGeom>
          <a:solidFill>
            <a:srgbClr val="FFFF00">
              <a:alpha val="4313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solidFill>
                  <a:srgbClr val="002060"/>
                </a:solidFill>
                <a:cs typeface="B Yagut" pitchFamily="2" charset="-78"/>
              </a:rPr>
              <a:t>مسير رسيدن به حس سيال</a:t>
            </a:r>
            <a:endParaRPr lang="en-US" sz="2800" dirty="0">
              <a:solidFill>
                <a:srgbClr val="002060"/>
              </a:solidFill>
              <a:cs typeface="B Yagut" pitchFamily="2" charset="-7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:\kareer\pics\Skills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596" y="571456"/>
            <a:ext cx="8286808" cy="6215106"/>
          </a:xfrm>
          <a:prstGeom prst="rect">
            <a:avLst/>
          </a:prstGeom>
          <a:noFill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000760" y="4643446"/>
            <a:ext cx="2643206" cy="11430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مهارت‌هاي فني</a:t>
            </a:r>
            <a:endParaRPr lang="en-US" sz="36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42844" y="4643454"/>
            <a:ext cx="34290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 حرفه‎اي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428860" y="0"/>
            <a:ext cx="43577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انواع مهارت‌ها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F:\presentation\pics\75529_583770218338527_1565320352_n.jpg"/>
          <p:cNvPicPr>
            <a:picLocks noChangeAspect="1" noChangeArrowheads="1"/>
          </p:cNvPicPr>
          <p:nvPr/>
        </p:nvPicPr>
        <p:blipFill>
          <a:blip r:embed="rId3" cstate="print"/>
          <a:srcRect b="195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85804" y="5286388"/>
            <a:ext cx="8229600" cy="1143000"/>
          </a:xfrm>
        </p:spPr>
        <p:txBody>
          <a:bodyPr>
            <a:noAutofit/>
          </a:bodyPr>
          <a:lstStyle/>
          <a:p>
            <a:r>
              <a:rPr lang="fa-IR" sz="7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حس سيال</a:t>
            </a:r>
            <a:endParaRPr lang="en-US" sz="7200" dirty="0">
              <a:solidFill>
                <a:srgbClr val="FFFF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reer\pics\Jurek Foryciarz-06.JPG"/>
          <p:cNvPicPr>
            <a:picLocks noChangeAspect="1" noChangeArrowheads="1"/>
          </p:cNvPicPr>
          <p:nvPr/>
        </p:nvPicPr>
        <p:blipFill>
          <a:blip r:embed="rId3" cstate="print"/>
          <a:srcRect l="3491" t="6593" r="18872" b="1923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7290" y="2500306"/>
            <a:ext cx="4286280" cy="1857388"/>
          </a:xfrm>
        </p:spPr>
        <p:txBody>
          <a:bodyPr>
            <a:noAutofit/>
          </a:bodyPr>
          <a:lstStyle/>
          <a:p>
            <a:r>
              <a:rPr lang="fa-IR" sz="28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سه گام اصلي براي دستيابي به</a:t>
            </a:r>
            <a:r>
              <a:rPr lang="fa-IR" sz="54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/>
            </a:r>
            <a:br>
              <a:rPr lang="fa-IR" sz="54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fa-IR" sz="6000" dirty="0" smtClean="0"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a:rPr>
              <a:t>مهارت‌هاي فني</a:t>
            </a:r>
            <a:endParaRPr lang="en-US" sz="5400" dirty="0"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2844" y="4643446"/>
            <a:ext cx="12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انگيزه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9322" y="1357298"/>
            <a:ext cx="12144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تمرين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5206" y="3643314"/>
            <a:ext cx="1428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يادگيري</a:t>
            </a:r>
            <a:endParaRPr 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20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09716"/>
            <a:ext cx="8229600" cy="1143000"/>
          </a:xfrm>
        </p:spPr>
        <p:txBody>
          <a:bodyPr/>
          <a:lstStyle/>
          <a:p>
            <a:endParaRPr lang="en-US" dirty="0">
              <a:cs typeface="B Yek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5278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7890" name="Picture 2" descr="G:\kareer\pics\Motivation.jpg"/>
          <p:cNvPicPr>
            <a:picLocks noChangeAspect="1" noChangeArrowheads="1"/>
          </p:cNvPicPr>
          <p:nvPr/>
        </p:nvPicPr>
        <p:blipFill>
          <a:blip r:embed="rId3" cstate="print"/>
          <a:srcRect b="7292"/>
          <a:stretch>
            <a:fillRect/>
          </a:stretch>
        </p:blipFill>
        <p:spPr bwMode="auto">
          <a:xfrm>
            <a:off x="0" y="535102"/>
            <a:ext cx="9144000" cy="635793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43042" y="5770923"/>
            <a:ext cx="6072230" cy="10156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000" b="1" dirty="0" smtClean="0">
                <a:solidFill>
                  <a:srgbClr val="FFFF00"/>
                </a:solidFill>
                <a:cs typeface="B Yekan" pitchFamily="2" charset="-78"/>
              </a:rPr>
              <a:t>علاقه و شناخت</a:t>
            </a:r>
            <a:endParaRPr lang="en-US" sz="6000" b="1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-24"/>
            <a:ext cx="9144000" cy="1015663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انتخاب هدف درست</a:t>
            </a:r>
            <a:endParaRPr lang="en-US" sz="6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-564462" y="2841485"/>
            <a:ext cx="3643306" cy="1107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66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6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145541" y="2537985"/>
            <a:ext cx="3643306" cy="9233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645607" y="2186301"/>
            <a:ext cx="3643306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4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 rot="16200000">
            <a:off x="1079742" y="1962103"/>
            <a:ext cx="3643306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27049" y="1702896"/>
            <a:ext cx="3643306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664518" y="1478699"/>
            <a:ext cx="3643306" cy="40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2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870203" y="1381989"/>
            <a:ext cx="3643306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4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1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 rot="16200000">
            <a:off x="2046980" y="1262228"/>
            <a:ext cx="3643306" cy="2616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100" dirty="0" smtClean="0">
                <a:solidFill>
                  <a:srgbClr val="FFFF00"/>
                </a:solidFill>
                <a:cs typeface="B Yekan" pitchFamily="2" charset="-78"/>
              </a:rPr>
              <a:t>استقامت</a:t>
            </a:r>
            <a:endParaRPr lang="en-US" sz="11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009756" y="4857760"/>
            <a:ext cx="4919698" cy="8309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8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4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43108" y="4071942"/>
            <a:ext cx="4695860" cy="7078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14612" y="3500438"/>
            <a:ext cx="3643338" cy="5232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28926" y="3028890"/>
            <a:ext cx="3205186" cy="4001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40867" y="2635887"/>
            <a:ext cx="2143140" cy="3385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50557" y="2345947"/>
            <a:ext cx="1550237" cy="2539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105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105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95366" y="2085326"/>
            <a:ext cx="1250259" cy="20005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7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7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929058" y="1881929"/>
            <a:ext cx="1250259" cy="16927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500" dirty="0" smtClean="0">
                <a:solidFill>
                  <a:schemeClr val="bg1"/>
                </a:solidFill>
                <a:cs typeface="B Yekan" pitchFamily="2" charset="-78"/>
              </a:rPr>
              <a:t>انگيزه</a:t>
            </a:r>
            <a:endParaRPr lang="en-US" sz="5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6929454" y="578645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 1 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kareer\pics\mechan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857256"/>
            <a:ext cx="9043711" cy="600076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400056" y="3929074"/>
            <a:ext cx="3400420" cy="1143000"/>
          </a:xfrm>
        </p:spPr>
        <p:txBody>
          <a:bodyPr>
            <a:normAutofit/>
          </a:bodyPr>
          <a:lstStyle/>
          <a:p>
            <a:r>
              <a:rPr lang="fa-IR" sz="6600" dirty="0" smtClean="0"/>
              <a:t>يادگيري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6429388" y="4935692"/>
            <a:ext cx="2500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cap="all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تكنيك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6182" y="857232"/>
            <a:ext cx="1857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54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ابزار</a:t>
            </a:r>
            <a:endParaRPr lang="en-US" sz="54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929454" y="-2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</a:t>
            </a:r>
            <a:r>
              <a:rPr kumimoji="0" lang="fa-IR" sz="11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2</a:t>
            </a: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G:\kareer\pics\Dont-Give-Up-Best-Quality-Image.jpg"/>
          <p:cNvPicPr>
            <a:picLocks noChangeAspect="1" noChangeArrowheads="1"/>
          </p:cNvPicPr>
          <p:nvPr/>
        </p:nvPicPr>
        <p:blipFill>
          <a:blip r:embed="rId3" cstate="print"/>
          <a:srcRect l="6320" r="1278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1143008" y="3714752"/>
            <a:ext cx="535781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تمرين</a:t>
            </a:r>
          </a:p>
          <a:p>
            <a:pPr lvl="0" algn="ctr" rtl="1">
              <a:spcBef>
                <a:spcPct val="0"/>
              </a:spcBef>
              <a:defRPr/>
            </a:pPr>
            <a:r>
              <a:rPr lang="fa-IR" sz="7200" dirty="0" smtClean="0">
                <a:solidFill>
                  <a:srgbClr val="FFFF00"/>
                </a:solidFill>
                <a:cs typeface="12   Yagut_shsmrt" pitchFamily="2" charset="-78"/>
              </a:rPr>
              <a:t>معجزه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000924" y="5786454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گام </a:t>
            </a:r>
            <a:r>
              <a:rPr lang="fa-IR" sz="11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3 </a:t>
            </a:r>
            <a:r>
              <a:rPr kumimoji="0" lang="fa-IR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براي دستيابي به</a:t>
            </a: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/>
            </a:r>
            <a:b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</a:br>
            <a:r>
              <a:rPr kumimoji="0" lang="fa-I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فني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:\kareer\pics\profissional\Leon-The-Professional-Jean-Reno-Natalie-Portm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142984"/>
            <a:ext cx="9144000" cy="5715016"/>
          </a:xfrm>
          <a:prstGeom prst="rect">
            <a:avLst/>
          </a:prstGeom>
          <a:noFill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-24"/>
            <a:ext cx="9144000" cy="11430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6000" b="0" i="0" u="none" strike="noStrike" kern="1200" cap="none" spc="0" normalizeH="0" noProof="0" dirty="0" smtClean="0">
                <a:ln>
                  <a:noFill/>
                </a:ln>
                <a:solidFill>
                  <a:srgbClr val="FFFF99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 حرفه‌اي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99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9" name="Picture 5" descr="G:\kareer\pics\sportsteamwork_fullsize_story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6862468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رهبري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143008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مديريت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32" y="2286016"/>
            <a:ext cx="221454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كارتيمي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25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G:\kareer\pics\matrix-red-pil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328611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 ارتباطي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357554" y="0"/>
            <a:ext cx="2714644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تصميم‌گيري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43636" y="-24"/>
            <a:ext cx="3000396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6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حل مسئله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2051" name="Picture 3" descr="G:\kareer\pics\Self-Discipline (1)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0"/>
            <a:ext cx="3071802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انضباط شخصي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1143008"/>
            <a:ext cx="3071802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مهارت‌هاي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يادگيري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32" y="2286016"/>
            <a:ext cx="3071834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مديريت زمان</a:t>
            </a:r>
            <a:endParaRPr kumimoji="0" lang="en-US" sz="6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27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مهارت‌هاي حرفه‌اي چگونه به دست مي‌آيند</a:t>
            </a:r>
            <a:endParaRPr lang="en-US" dirty="0"/>
          </a:p>
        </p:txBody>
      </p:sp>
      <p:pic>
        <p:nvPicPr>
          <p:cNvPr id="1033" name="Picture 9" descr="G:\kareer\flow-pics\New Folder\roshanshow.png"/>
          <p:cNvPicPr>
            <a:picLocks noChangeAspect="1" noChangeArrowheads="1"/>
          </p:cNvPicPr>
          <p:nvPr/>
        </p:nvPicPr>
        <p:blipFill>
          <a:blip r:embed="rId3" cstate="print"/>
          <a:srcRect b="25000"/>
          <a:stretch>
            <a:fillRect/>
          </a:stretch>
        </p:blipFill>
        <p:spPr bwMode="auto">
          <a:xfrm>
            <a:off x="2871776" y="2714620"/>
            <a:ext cx="3343298" cy="1285884"/>
          </a:xfrm>
          <a:prstGeom prst="rect">
            <a:avLst/>
          </a:prstGeom>
          <a:noFill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"/>
            <a:ext cx="4429124" cy="2643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 descr="G:\kareer\flow-pics\New Folder\study-stuff.jpg"/>
          <p:cNvPicPr>
            <a:picLocks noChangeAspect="1" noChangeArrowheads="1"/>
          </p:cNvPicPr>
          <p:nvPr/>
        </p:nvPicPr>
        <p:blipFill>
          <a:blip r:embed="rId5" cstate="print"/>
          <a:srcRect l="9747" t="32076" r="38001"/>
          <a:stretch>
            <a:fillRect/>
          </a:stretch>
        </p:blipFill>
        <p:spPr bwMode="auto">
          <a:xfrm>
            <a:off x="6143635" y="4786322"/>
            <a:ext cx="3000365" cy="2071678"/>
          </a:xfrm>
          <a:prstGeom prst="rect">
            <a:avLst/>
          </a:prstGeom>
          <a:noFill/>
        </p:spPr>
      </p:pic>
      <p:pic>
        <p:nvPicPr>
          <p:cNvPr id="1037" name="Picture 13" descr="G:\kareer\flow-pics\New Folder\downhill-skating.jpg"/>
          <p:cNvPicPr>
            <a:picLocks noChangeAspect="1" noChangeArrowheads="1"/>
          </p:cNvPicPr>
          <p:nvPr/>
        </p:nvPicPr>
        <p:blipFill>
          <a:blip r:embed="rId6" cstate="print"/>
          <a:srcRect l="41211" t="21019" r="16601" b="14432"/>
          <a:stretch>
            <a:fillRect/>
          </a:stretch>
        </p:blipFill>
        <p:spPr bwMode="auto">
          <a:xfrm>
            <a:off x="0" y="4786322"/>
            <a:ext cx="2071670" cy="2071678"/>
          </a:xfrm>
          <a:prstGeom prst="rect">
            <a:avLst/>
          </a:prstGeom>
          <a:noFill/>
        </p:spPr>
      </p:pic>
      <p:pic>
        <p:nvPicPr>
          <p:cNvPr id="1038" name="Picture 14" descr="G:\kareer\flow-pics\New Folder\actress_natalie_portman_leon_the_professional_jean_reno_1280x800_wallpaper_Art HD Wallpaper_2560x1600_www.wallpaperhi.co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71670" y="4786322"/>
            <a:ext cx="4071934" cy="2071678"/>
          </a:xfrm>
          <a:prstGeom prst="rect">
            <a:avLst/>
          </a:prstGeom>
          <a:noFill/>
        </p:spPr>
      </p:pic>
      <p:pic>
        <p:nvPicPr>
          <p:cNvPr id="1039" name="Picture 15" descr="G:\kareer\flow-pics\New Folder\1395995_505123706250499_1873141839_n-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14161" y="0"/>
            <a:ext cx="4729839" cy="2647955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2214554"/>
            <a:ext cx="4429124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عضو تيم‌ها</a:t>
            </a:r>
            <a:r>
              <a:rPr kumimoji="0" lang="fa-IR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 شويد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429124" y="2214554"/>
            <a:ext cx="4714908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400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B Yekan" pitchFamily="2" charset="-78"/>
              </a:rPr>
              <a:t>در رخدادهاي حرفه‌اي شركت كنيد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4357694"/>
            <a:ext cx="2071670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تجربه كسب كنيد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071670" y="4357694"/>
            <a:ext cx="4071966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مربي داشته باشيد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43636" y="4357694"/>
            <a:ext cx="3000396" cy="428628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مطالعه كنيد و ياد بگيريد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-32" y="2928934"/>
            <a:ext cx="2500330" cy="107157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راهكارهايي</a:t>
            </a:r>
            <a:r>
              <a:rPr kumimoji="0" lang="fa-IR" sz="2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 براي افزايش مهارت‌هاي حرفه‌اي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about.me</a:t>
            </a:r>
            <a:r>
              <a:rPr lang="en-US" sz="66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/</a:t>
            </a:r>
            <a:r>
              <a:rPr lang="en-US" sz="6600" b="1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mahdi.nasseri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G:\kareer\pics\968873_10151631078716026_6572368_n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6072198" cy="6852764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72198" y="-24"/>
            <a:ext cx="3071802" cy="6858024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spcBef>
                <a:spcPct val="0"/>
              </a:spcBef>
            </a:pPr>
            <a:r>
              <a:rPr lang="fa-IR" sz="5400" dirty="0" smtClean="0">
                <a:solidFill>
                  <a:srgbClr val="FFFF99"/>
                </a:solidFill>
                <a:latin typeface="+mj-lt"/>
                <a:ea typeface="+mj-ea"/>
                <a:cs typeface="12   Yagut_shsmrt" pitchFamily="2" charset="-78"/>
              </a:rPr>
              <a:t>حس سيال، </a:t>
            </a:r>
            <a:endParaRPr lang="en-US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endParaRPr lang="fa-IR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r>
              <a:rPr lang="fa-IR" sz="8800" dirty="0" smtClean="0">
                <a:solidFill>
                  <a:schemeClr val="bg1"/>
                </a:solidFill>
                <a:latin typeface="+mj-lt"/>
                <a:ea typeface="+mj-ea"/>
                <a:cs typeface="12   Yagut_shsmrt" pitchFamily="2" charset="-78"/>
              </a:rPr>
              <a:t>معراج </a:t>
            </a:r>
          </a:p>
          <a:p>
            <a:pPr algn="ctr" rtl="1">
              <a:spcBef>
                <a:spcPct val="0"/>
              </a:spcBef>
            </a:pPr>
            <a:endParaRPr lang="fa-IR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  <a:p>
            <a:pPr algn="ctr" rtl="1">
              <a:spcBef>
                <a:spcPct val="0"/>
              </a:spcBef>
            </a:pPr>
            <a:r>
              <a:rPr lang="fa-IR" sz="5400" dirty="0" smtClean="0">
                <a:solidFill>
                  <a:srgbClr val="FFFF99"/>
                </a:solidFill>
                <a:latin typeface="+mj-lt"/>
                <a:ea typeface="+mj-ea"/>
                <a:cs typeface="12   Yagut_shsmrt" pitchFamily="2" charset="-78"/>
              </a:rPr>
              <a:t>حرفه‌اي‌ها</a:t>
            </a:r>
            <a:endParaRPr lang="en-US" sz="5400" dirty="0" smtClean="0">
              <a:solidFill>
                <a:srgbClr val="FFFF99"/>
              </a:solidFill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G:\kareer\pics\Scout_Girl_in_Concent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:\kareer\pics\South-Goodw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kareer\pics\picdump_catsmob_dot_com_03293_04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60537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:\kareer\pics\f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8608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:\kareer\pics\9734748893_2c9b8d71f4_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3496175" y="2050052"/>
            <a:ext cx="2417311" cy="1450386"/>
            <a:chOff x="2720434" y="1692501"/>
            <a:chExt cx="2417311" cy="1450386"/>
          </a:xfrm>
        </p:grpSpPr>
        <p:sp>
          <p:nvSpPr>
            <p:cNvPr id="19" name="Rectangle 18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بی‌زماني و از دست دادن حس  گذر زمان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>
                <a:solidFill>
                  <a:schemeClr val="bg1"/>
                </a:solidFill>
              </a:rPr>
              <a:pPr/>
              <a:t>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kareer\pics\profissional\5-Best-Self-Confidence-Exercises-new.jpg"/>
          <p:cNvPicPr>
            <a:picLocks noChangeAspect="1" noChangeArrowheads="1"/>
          </p:cNvPicPr>
          <p:nvPr/>
        </p:nvPicPr>
        <p:blipFill>
          <a:blip r:embed="rId3" cstate="print"/>
          <a:srcRect r="17187"/>
          <a:stretch>
            <a:fillRect/>
          </a:stretch>
        </p:blipFill>
        <p:spPr bwMode="auto">
          <a:xfrm>
            <a:off x="-1451" y="0"/>
            <a:ext cx="9145451" cy="6858000"/>
          </a:xfrm>
          <a:prstGeom prst="rect">
            <a:avLst/>
          </a:prstGeom>
          <a:noFill/>
        </p:spPr>
      </p:pic>
      <p:grpSp>
        <p:nvGrpSpPr>
          <p:cNvPr id="2" name="Group 5"/>
          <p:cNvGrpSpPr/>
          <p:nvPr/>
        </p:nvGrpSpPr>
        <p:grpSpPr>
          <a:xfrm>
            <a:off x="3428992" y="357166"/>
            <a:ext cx="2417311" cy="1450386"/>
            <a:chOff x="2720434" y="383"/>
            <a:chExt cx="2417311" cy="1450386"/>
          </a:xfrm>
        </p:grpSpPr>
        <p:sp>
          <p:nvSpPr>
            <p:cNvPr id="7" name="Rectangle 6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2720434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ادغام هوشیاری و عمل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3" name="Group 8"/>
          <p:cNvGrpSpPr/>
          <p:nvPr/>
        </p:nvGrpSpPr>
        <p:grpSpPr>
          <a:xfrm>
            <a:off x="857224" y="357166"/>
            <a:ext cx="2417311" cy="1450386"/>
            <a:chOff x="61392" y="383"/>
            <a:chExt cx="2417311" cy="1450386"/>
          </a:xfrm>
        </p:grpSpPr>
        <p:sp>
          <p:nvSpPr>
            <p:cNvPr id="10" name="Rectangle 9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61392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تمرکز شدید و قوی روی زمان حال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4" name="Group 12"/>
          <p:cNvGrpSpPr/>
          <p:nvPr/>
        </p:nvGrpSpPr>
        <p:grpSpPr>
          <a:xfrm>
            <a:off x="6155217" y="357934"/>
            <a:ext cx="2417311" cy="1450386"/>
            <a:chOff x="5379476" y="383"/>
            <a:chExt cx="2417311" cy="1450386"/>
          </a:xfrm>
        </p:grpSpPr>
        <p:sp>
          <p:nvSpPr>
            <p:cNvPr id="23" name="Rectangle 22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Rectangle 23"/>
            <p:cNvSpPr/>
            <p:nvPr/>
          </p:nvSpPr>
          <p:spPr>
            <a:xfrm>
              <a:off x="5379476" y="383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از دست دادن خودآگاهی انعکاسی (همه دارن من رو نگاه می کنن)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837133" y="2050052"/>
            <a:ext cx="2417311" cy="1450386"/>
            <a:chOff x="61392" y="1692501"/>
            <a:chExt cx="2417311" cy="1450386"/>
          </a:xfrm>
        </p:grpSpPr>
        <p:sp>
          <p:nvSpPr>
            <p:cNvPr id="21" name="Rectangle 20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61392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حس کنترل شخصی و عاملیت روی شرایط یا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6" name="Group 14"/>
          <p:cNvGrpSpPr/>
          <p:nvPr/>
        </p:nvGrpSpPr>
        <p:grpSpPr>
          <a:xfrm>
            <a:off x="3496175" y="2050052"/>
            <a:ext cx="2417311" cy="1450386"/>
            <a:chOff x="2720434" y="1692501"/>
            <a:chExt cx="2417311" cy="1450386"/>
          </a:xfrm>
        </p:grpSpPr>
        <p:sp>
          <p:nvSpPr>
            <p:cNvPr id="19" name="Rectangle 18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2720434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بی‌زماني و از دست دادن حس  گذر زمان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grpSp>
        <p:nvGrpSpPr>
          <p:cNvPr id="9" name="Group 15"/>
          <p:cNvGrpSpPr/>
          <p:nvPr/>
        </p:nvGrpSpPr>
        <p:grpSpPr>
          <a:xfrm>
            <a:off x="6155217" y="2050052"/>
            <a:ext cx="2417311" cy="1450386"/>
            <a:chOff x="5379476" y="1692501"/>
            <a:chExt cx="2417311" cy="1450386"/>
          </a:xfrm>
        </p:grpSpPr>
        <p:sp>
          <p:nvSpPr>
            <p:cNvPr id="17" name="Rectangle 16"/>
            <p:cNvSpPr/>
            <p:nvPr/>
          </p:nvSpPr>
          <p:spPr>
            <a:xfrm>
              <a:off x="5379476" y="1692501"/>
              <a:ext cx="2417311" cy="145038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5379476" y="1692501"/>
              <a:ext cx="2417311" cy="14503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a-IR" sz="1800" kern="1200" dirty="0" smtClean="0">
                  <a:cs typeface="B Yekan" pitchFamily="2" charset="-78"/>
                </a:rPr>
                <a:t>ارزش‌مندی فعالیت به خاطر نفس خود فعالیت</a:t>
              </a:r>
              <a:endParaRPr lang="en-US" sz="1800" kern="1200" dirty="0">
                <a:cs typeface="B Yekan" pitchFamily="2" charset="-78"/>
              </a:endParaRPr>
            </a:p>
          </p:txBody>
        </p:sp>
      </p:grp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0" y="5429264"/>
            <a:ext cx="2928926" cy="1143000"/>
          </a:xfrm>
          <a:solidFill>
            <a:srgbClr val="FF0000"/>
          </a:solidFill>
        </p:spPr>
        <p:txBody>
          <a:bodyPr>
            <a:normAutofit fontScale="90000"/>
          </a:bodyPr>
          <a:lstStyle/>
          <a:p>
            <a:r>
              <a:rPr lang="fa-IR" sz="3600" dirty="0" smtClean="0">
                <a:solidFill>
                  <a:srgbClr val="FFFF99"/>
                </a:solidFill>
              </a:rPr>
              <a:t>حس سیال چیست؟</a:t>
            </a:r>
            <a:endParaRPr lang="en-US" sz="3600" dirty="0">
              <a:solidFill>
                <a:srgbClr val="FFFF99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28600" y="6584732"/>
            <a:ext cx="86868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 advTm="15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668</Words>
  <Application>Microsoft Office PowerPoint</Application>
  <PresentationFormat>On-screen Show (4:3)</PresentationFormat>
  <Paragraphs>330</Paragraphs>
  <Slides>29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حرفه‌اي‌ها چگونه به معراج مي‌روند؟</vt:lpstr>
      <vt:lpstr>حس سيال</vt:lpstr>
      <vt:lpstr>Slide 3</vt:lpstr>
      <vt:lpstr>حس سیال چیست؟</vt:lpstr>
      <vt:lpstr>حس سیال چیست؟</vt:lpstr>
      <vt:lpstr>حس سیال چیست؟</vt:lpstr>
      <vt:lpstr>حس سیال چیست؟</vt:lpstr>
      <vt:lpstr>حس سیال چیست؟</vt:lpstr>
      <vt:lpstr>حس سیال چیست؟</vt:lpstr>
      <vt:lpstr>چه حسي نسبت به فعاليت حرفه‌اي خود داريد؟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مهارت بالا</vt:lpstr>
      <vt:lpstr>مهارت‌هاي فني</vt:lpstr>
      <vt:lpstr>سه گام اصلي براي دستيابي به مهارت‌هاي فني</vt:lpstr>
      <vt:lpstr>Slide 21</vt:lpstr>
      <vt:lpstr>يادگيري</vt:lpstr>
      <vt:lpstr>Slide 23</vt:lpstr>
      <vt:lpstr>Slide 24</vt:lpstr>
      <vt:lpstr>Slide 25</vt:lpstr>
      <vt:lpstr>Slide 26</vt:lpstr>
      <vt:lpstr>Slide 27</vt:lpstr>
      <vt:lpstr>مهارت‌هاي حرفه‌اي چگونه به دست مي‌آيند</vt:lpstr>
      <vt:lpstr>Slide 29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دو عامل خوشبختي براي حرفه‌اي‌ها</dc:title>
  <dc:creator>Mehdi</dc:creator>
  <cp:lastModifiedBy>NPSoft</cp:lastModifiedBy>
  <cp:revision>77</cp:revision>
  <dcterms:created xsi:type="dcterms:W3CDTF">2013-10-25T07:21:57Z</dcterms:created>
  <dcterms:modified xsi:type="dcterms:W3CDTF">2014-03-11T06:11:09Z</dcterms:modified>
</cp:coreProperties>
</file>